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60" r:id="rId3"/>
    <p:sldId id="358" r:id="rId4"/>
    <p:sldId id="342" r:id="rId5"/>
    <p:sldId id="359" r:id="rId6"/>
    <p:sldId id="338" r:id="rId7"/>
    <p:sldId id="343" r:id="rId8"/>
    <p:sldId id="339" r:id="rId9"/>
    <p:sldId id="356" r:id="rId10"/>
    <p:sldId id="340" r:id="rId11"/>
    <p:sldId id="345" r:id="rId12"/>
    <p:sldId id="341" r:id="rId13"/>
    <p:sldId id="344" r:id="rId14"/>
    <p:sldId id="357" r:id="rId15"/>
    <p:sldId id="349" r:id="rId16"/>
    <p:sldId id="350" r:id="rId17"/>
    <p:sldId id="351" r:id="rId18"/>
    <p:sldId id="352" r:id="rId19"/>
    <p:sldId id="353" r:id="rId20"/>
    <p:sldId id="336" r:id="rId21"/>
    <p:sldId id="323"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lvl1pPr>
    <a:lvl2pPr marL="0" marR="0" indent="22860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lvl2pPr>
    <a:lvl3pPr marL="0" marR="0" indent="45720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lvl3pPr>
    <a:lvl4pPr marL="0" marR="0" indent="68580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lvl4pPr>
    <a:lvl5pPr marL="0" marR="0" indent="91440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lvl5pPr>
    <a:lvl6pPr marL="0" marR="0" indent="114300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lvl6pPr>
    <a:lvl7pPr marL="0" marR="0" indent="137160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lvl7pPr>
    <a:lvl8pPr marL="0" marR="0" indent="160020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lvl8pPr>
    <a:lvl9pPr marL="0" marR="0" indent="182880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FFFFFF"/>
    <a:srgbClr val="000000"/>
    <a:srgbClr val="7D5848"/>
    <a:srgbClr val="542E1E"/>
    <a:srgbClr val="6E1515"/>
    <a:srgbClr val="6AB2F2"/>
    <a:srgbClr val="FF9D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63CA27-6D69-447D-BE72-859BB3AFC3C8}" v="172" dt="2022-04-18T19:56:24.499"/>
    <p1510:client id="{3A78A188-4B74-04C8-35A3-3DA9D6E29037}" v="336" dt="2022-04-19T01:45:06.255"/>
    <p1510:client id="{9B8BE16F-0D9A-4409-A418-C3C9E78CEC99}" v="17" dt="2022-04-19T01:49:45.527"/>
    <p1510:client id="{A4E704EB-CCAD-18EF-847E-6D8500A5D222}" v="603" dt="2022-04-18T19:52:59.991"/>
    <p1510:client id="{B213B0BB-554B-6875-FDE1-D702C73991C2}" v="1153" dt="2022-04-19T02:11:55.062"/>
    <p1510:client id="{C3166A1C-49E5-4021-ABE1-6FBCBF722809}" v="658" vWet="660" dt="2022-04-18T20:02:39.148"/>
    <p1510:client id="{C51D9F7B-95E1-12D6-A0A3-7FE6092C3024}" v="1697" dt="2022-04-19T02:16:43.940"/>
    <p1510:client id="{D0715B40-828F-224A-B9F4-DC49E30657C3}" v="1762" dt="2022-04-18T21:02:54.119"/>
    <p1510:client id="{DD8087E1-6986-A7E9-4F4A-EDBB07101136}" v="654" dt="2022-04-19T02:17:04.487"/>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840"/>
  </p:normalViewPr>
  <p:slideViewPr>
    <p:cSldViewPr snapToGrid="0">
      <p:cViewPr varScale="1">
        <p:scale>
          <a:sx n="56" d="100"/>
          <a:sy n="56" d="100"/>
        </p:scale>
        <p:origin x="5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7" name="Shape 17"/>
          <p:cNvSpPr>
            <a:spLocks noGrp="1" noRot="1" noChangeAspect="1"/>
          </p:cNvSpPr>
          <p:nvPr>
            <p:ph type="sldImg"/>
          </p:nvPr>
        </p:nvSpPr>
        <p:spPr>
          <a:xfrm>
            <a:off x="1143000" y="685800"/>
            <a:ext cx="4572000" cy="3429000"/>
          </a:xfrm>
          <a:prstGeom prst="rect">
            <a:avLst/>
          </a:prstGeom>
        </p:spPr>
        <p:txBody>
          <a:bodyPr/>
          <a:lstStyle/>
          <a:p>
            <a:endParaRPr dirty="0"/>
          </a:p>
        </p:txBody>
      </p:sp>
      <p:sp>
        <p:nvSpPr>
          <p:cNvPr id="18" name="Shape 18"/>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LT: Hello everyone, thank you for joining us today. We are the UF team and we are looking forward to you speaking about making an impact towards low income low access communities.</a:t>
            </a:r>
          </a:p>
        </p:txBody>
      </p:sp>
    </p:spTree>
    <p:extLst>
      <p:ext uri="{BB962C8B-B14F-4D97-AF65-F5344CB8AC3E}">
        <p14:creationId xmlns:p14="http://schemas.microsoft.com/office/powerpoint/2010/main" val="4606425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15407694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15778849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10460885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solidFill>
                <a:srgbClr val="000000"/>
              </a:solidFill>
              <a:latin typeface="Calibri"/>
              <a:ea typeface="Calibri"/>
              <a:cs typeface="Calibri"/>
            </a:endParaRPr>
          </a:p>
        </p:txBody>
      </p:sp>
    </p:spTree>
    <p:extLst>
      <p:ext uri="{BB962C8B-B14F-4D97-AF65-F5344CB8AC3E}">
        <p14:creationId xmlns:p14="http://schemas.microsoft.com/office/powerpoint/2010/main" val="10976313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solidFill>
                <a:srgbClr val="000000"/>
              </a:solidFill>
              <a:latin typeface="Calibri"/>
              <a:ea typeface="Calibri"/>
              <a:cs typeface="Calibri"/>
            </a:endParaRPr>
          </a:p>
        </p:txBody>
      </p:sp>
    </p:spTree>
    <p:extLst>
      <p:ext uri="{BB962C8B-B14F-4D97-AF65-F5344CB8AC3E}">
        <p14:creationId xmlns:p14="http://schemas.microsoft.com/office/powerpoint/2010/main" val="41666204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atin typeface="Calibri"/>
                <a:cs typeface="Calibri"/>
              </a:rPr>
              <a:t>LT: </a:t>
            </a:r>
          </a:p>
          <a:p>
            <a:pPr marL="342900" indent="-342900">
              <a:buFont typeface="Arial" panose="020B0604020202020204" pitchFamily="34" charset="0"/>
              <a:buChar char="•"/>
            </a:pPr>
            <a:r>
              <a:rPr lang="en-US">
                <a:latin typeface="Calibri"/>
                <a:cs typeface="Calibri"/>
              </a:rPr>
              <a:t>There is a difference if we need to either predict these LILA communities than to define what a LILA community is. The USDA has already stated what motives dictate a community. But if we are currently facing a classification change of 9.5% in census tracts, it is important to understand how and why these changes are occurring.</a:t>
            </a:r>
          </a:p>
          <a:p>
            <a:pPr marL="342900" indent="-342900">
              <a:buFont typeface="Arial" panose="020B0604020202020204" pitchFamily="34" charset="0"/>
              <a:buChar char="•"/>
            </a:pPr>
            <a:r>
              <a:rPr lang="en-US">
                <a:latin typeface="Calibri"/>
                <a:cs typeface="Calibri"/>
              </a:rPr>
              <a:t>Our current model has been able to predict 78.5% of these LILA communities, whether they are considered low income and/or low access, and how are we able to predict these outcomes. This model is aligning the census count as well as LILA information through standardizing the time gap, and we are focused in on how to allocate our capital efficiently to help these communities from food insecurity. With where our model stands as well as making incremental improvements, we are looking to drive impact, create food and nutrition policies, as well as promote nutrition education.</a:t>
            </a:r>
          </a:p>
        </p:txBody>
      </p:sp>
    </p:spTree>
    <p:extLst>
      <p:ext uri="{BB962C8B-B14F-4D97-AF65-F5344CB8AC3E}">
        <p14:creationId xmlns:p14="http://schemas.microsoft.com/office/powerpoint/2010/main" val="37025011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31587537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2697537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1339086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2227467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26404893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3917682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solidFill>
                <a:srgbClr val="000000"/>
              </a:solidFill>
              <a:latin typeface="Calibri"/>
              <a:ea typeface="Calibri"/>
              <a:cs typeface="Calibri"/>
            </a:endParaRPr>
          </a:p>
        </p:txBody>
      </p:sp>
    </p:spTree>
    <p:extLst>
      <p:ext uri="{BB962C8B-B14F-4D97-AF65-F5344CB8AC3E}">
        <p14:creationId xmlns:p14="http://schemas.microsoft.com/office/powerpoint/2010/main" val="1968629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
        <p:nvSpPr>
          <p:cNvPr id="11" name="Slide Number"/>
          <p:cNvSpPr txBox="1">
            <a:spLocks noGrp="1"/>
          </p:cNvSpPr>
          <p:nvPr>
            <p:ph type="sldNum" sz="quarter" idx="2"/>
          </p:nvPr>
        </p:nvSpPr>
        <p:spPr>
          <a:xfrm>
            <a:off x="11959031" y="13081000"/>
            <a:ext cx="453238" cy="461059"/>
          </a:xfrm>
          <a:prstGeom prst="rect">
            <a:avLst/>
          </a:prstGeom>
        </p:spPr>
        <p:txBody>
          <a:bodyPr/>
          <a:lstStyle/>
          <a:p>
            <a:fld id="{86CB4B4D-7CA3-9044-876B-883B54F8677D}" type="slidenum">
              <a:rPr/>
              <a:t>‹#›</a:t>
            </a:fld>
            <a:endParaRPr dirty="0"/>
          </a:p>
        </p:txBody>
      </p:sp>
      <p:sp>
        <p:nvSpPr>
          <p:cNvPr id="3" name="Picture Placeholder 2"/>
          <p:cNvSpPr>
            <a:spLocks noGrp="1"/>
          </p:cNvSpPr>
          <p:nvPr>
            <p:ph type="pic" sz="quarter" idx="10"/>
          </p:nvPr>
        </p:nvSpPr>
        <p:spPr>
          <a:xfrm>
            <a:off x="0" y="13980696"/>
            <a:ext cx="1735303" cy="1735304"/>
          </a:xfrm>
          <a:prstGeom prst="rect">
            <a:avLst/>
          </a:prstGeom>
          <a:solidFill>
            <a:schemeClr val="tx2">
              <a:lumMod val="50000"/>
            </a:schemeClr>
          </a:solidFill>
        </p:spPr>
        <p:txBody>
          <a:bodyPr anchor="ctr"/>
          <a:lstStyle>
            <a:lvl1pPr marL="0" indent="0" algn="ctr">
              <a:buNone/>
              <a:defRPr sz="2400">
                <a:solidFill>
                  <a:schemeClr val="bg2">
                    <a:lumMod val="20000"/>
                    <a:lumOff val="80000"/>
                  </a:schemeClr>
                </a:solidFill>
              </a:defRPr>
            </a:lvl1pPr>
          </a:lstStyle>
          <a:p>
            <a:r>
              <a:rPr lang="en-US" dirty="0"/>
              <a:t>Click icon to add picture</a:t>
            </a:r>
          </a:p>
        </p:txBody>
      </p:sp>
      <p:sp>
        <p:nvSpPr>
          <p:cNvPr id="14" name="Picture Placeholder 13"/>
          <p:cNvSpPr>
            <a:spLocks noGrp="1"/>
          </p:cNvSpPr>
          <p:nvPr>
            <p:ph type="pic" sz="quarter" idx="11"/>
          </p:nvPr>
        </p:nvSpPr>
        <p:spPr>
          <a:xfrm>
            <a:off x="1933073" y="13980695"/>
            <a:ext cx="1525372" cy="1735304"/>
          </a:xfrm>
          <a:custGeom>
            <a:avLst/>
            <a:gdLst>
              <a:gd name="connsiteX0" fmla="*/ 1442086 w 2822993"/>
              <a:gd name="connsiteY0" fmla="*/ 0 h 3211513"/>
              <a:gd name="connsiteX1" fmla="*/ 2822993 w 2822993"/>
              <a:gd name="connsiteY1" fmla="*/ 786593 h 3211513"/>
              <a:gd name="connsiteX2" fmla="*/ 2814253 w 2822993"/>
              <a:gd name="connsiteY2" fmla="*/ 2412218 h 3211513"/>
              <a:gd name="connsiteX3" fmla="*/ 1450238 w 2822993"/>
              <a:gd name="connsiteY3" fmla="*/ 3211513 h 3211513"/>
              <a:gd name="connsiteX4" fmla="*/ 1433611 w 2822993"/>
              <a:gd name="connsiteY4" fmla="*/ 3211513 h 3211513"/>
              <a:gd name="connsiteX5" fmla="*/ 0 w 2822993"/>
              <a:gd name="connsiteY5" fmla="*/ 2403478 h 3211513"/>
              <a:gd name="connsiteX6" fmla="*/ 0 w 2822993"/>
              <a:gd name="connsiteY6" fmla="*/ 777853 h 3211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2993" h="3211513">
                <a:moveTo>
                  <a:pt x="1442086" y="0"/>
                </a:moveTo>
                <a:lnTo>
                  <a:pt x="2822993" y="786593"/>
                </a:lnTo>
                <a:lnTo>
                  <a:pt x="2814253" y="2412218"/>
                </a:lnTo>
                <a:lnTo>
                  <a:pt x="1450238" y="3211513"/>
                </a:lnTo>
                <a:lnTo>
                  <a:pt x="1433611" y="3211513"/>
                </a:lnTo>
                <a:lnTo>
                  <a:pt x="0" y="2403478"/>
                </a:lnTo>
                <a:lnTo>
                  <a:pt x="0" y="777853"/>
                </a:lnTo>
                <a:close/>
              </a:path>
            </a:pathLst>
          </a:custGeom>
          <a:solidFill>
            <a:schemeClr val="tx2">
              <a:lumMod val="50000"/>
            </a:schemeClr>
          </a:solidFill>
        </p:spPr>
        <p:txBody>
          <a:bodyPr wrap="square" anchor="ctr">
            <a:noAutofit/>
          </a:bodyPr>
          <a:lstStyle>
            <a:lvl1pPr marL="0" indent="0" algn="ctr">
              <a:buNone/>
              <a:defRPr sz="2400">
                <a:solidFill>
                  <a:schemeClr val="bg2">
                    <a:lumMod val="20000"/>
                    <a:lumOff val="80000"/>
                  </a:schemeClr>
                </a:solidFill>
              </a:defRPr>
            </a:lvl1pPr>
          </a:lstStyle>
          <a:p>
            <a:r>
              <a:rPr lang="en-US" dirty="0"/>
              <a:t>Click icon to add picture</a:t>
            </a:r>
          </a:p>
        </p:txBody>
      </p:sp>
      <p:sp>
        <p:nvSpPr>
          <p:cNvPr id="15" name="Picture Placeholder 2"/>
          <p:cNvSpPr>
            <a:spLocks noGrp="1"/>
          </p:cNvSpPr>
          <p:nvPr>
            <p:ph type="pic" sz="quarter" idx="12"/>
          </p:nvPr>
        </p:nvSpPr>
        <p:spPr>
          <a:xfrm>
            <a:off x="3858127" y="13980696"/>
            <a:ext cx="1735303" cy="1735304"/>
          </a:xfrm>
          <a:prstGeom prst="rect">
            <a:avLst/>
          </a:prstGeom>
          <a:solidFill>
            <a:schemeClr val="tx2">
              <a:lumMod val="50000"/>
            </a:schemeClr>
          </a:solidFill>
        </p:spPr>
        <p:txBody>
          <a:bodyPr anchor="ctr"/>
          <a:lstStyle>
            <a:lvl1pPr marL="0" indent="0" algn="ctr">
              <a:buNone/>
              <a:defRPr sz="2400">
                <a:solidFill>
                  <a:schemeClr val="bg2">
                    <a:lumMod val="20000"/>
                    <a:lumOff val="80000"/>
                  </a:schemeClr>
                </a:solidFill>
              </a:defRPr>
            </a:lvl1pPr>
          </a:lstStyle>
          <a:p>
            <a:r>
              <a:rPr lang="en-US" dirty="0"/>
              <a:t>Click icon to add picture</a:t>
            </a:r>
          </a:p>
        </p:txBody>
      </p:sp>
      <p:sp>
        <p:nvSpPr>
          <p:cNvPr id="16" name="Picture Placeholder 15"/>
          <p:cNvSpPr>
            <a:spLocks noGrp="1"/>
          </p:cNvSpPr>
          <p:nvPr>
            <p:ph type="pic" sz="quarter" idx="13"/>
          </p:nvPr>
        </p:nvSpPr>
        <p:spPr>
          <a:xfrm>
            <a:off x="5791200" y="13980695"/>
            <a:ext cx="1525372" cy="1735304"/>
          </a:xfrm>
          <a:custGeom>
            <a:avLst/>
            <a:gdLst>
              <a:gd name="connsiteX0" fmla="*/ 1442086 w 2822993"/>
              <a:gd name="connsiteY0" fmla="*/ 0 h 3211513"/>
              <a:gd name="connsiteX1" fmla="*/ 2822993 w 2822993"/>
              <a:gd name="connsiteY1" fmla="*/ 786593 h 3211513"/>
              <a:gd name="connsiteX2" fmla="*/ 2814253 w 2822993"/>
              <a:gd name="connsiteY2" fmla="*/ 2412218 h 3211513"/>
              <a:gd name="connsiteX3" fmla="*/ 1450238 w 2822993"/>
              <a:gd name="connsiteY3" fmla="*/ 3211513 h 3211513"/>
              <a:gd name="connsiteX4" fmla="*/ 1433611 w 2822993"/>
              <a:gd name="connsiteY4" fmla="*/ 3211513 h 3211513"/>
              <a:gd name="connsiteX5" fmla="*/ 0 w 2822993"/>
              <a:gd name="connsiteY5" fmla="*/ 2403478 h 3211513"/>
              <a:gd name="connsiteX6" fmla="*/ 0 w 2822993"/>
              <a:gd name="connsiteY6" fmla="*/ 777853 h 3211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2993" h="3211513">
                <a:moveTo>
                  <a:pt x="1442086" y="0"/>
                </a:moveTo>
                <a:lnTo>
                  <a:pt x="2822993" y="786593"/>
                </a:lnTo>
                <a:lnTo>
                  <a:pt x="2814253" y="2412218"/>
                </a:lnTo>
                <a:lnTo>
                  <a:pt x="1450238" y="3211513"/>
                </a:lnTo>
                <a:lnTo>
                  <a:pt x="1433611" y="3211513"/>
                </a:lnTo>
                <a:lnTo>
                  <a:pt x="0" y="2403478"/>
                </a:lnTo>
                <a:lnTo>
                  <a:pt x="0" y="777853"/>
                </a:lnTo>
                <a:close/>
              </a:path>
            </a:pathLst>
          </a:custGeom>
          <a:solidFill>
            <a:schemeClr val="tx2">
              <a:lumMod val="50000"/>
            </a:schemeClr>
          </a:solidFill>
        </p:spPr>
        <p:txBody>
          <a:bodyPr wrap="square" anchor="ctr">
            <a:noAutofit/>
          </a:bodyPr>
          <a:lstStyle>
            <a:lvl1pPr marL="0" indent="0" algn="ctr">
              <a:buNone/>
              <a:defRPr sz="2400">
                <a:solidFill>
                  <a:schemeClr val="bg2">
                    <a:lumMod val="20000"/>
                    <a:lumOff val="80000"/>
                  </a:schemeClr>
                </a:solidFill>
              </a:defRPr>
            </a:lvl1pPr>
          </a:lstStyle>
          <a:p>
            <a:r>
              <a:rPr lang="en-US" dirty="0"/>
              <a:t>Click icon to add picture</a:t>
            </a:r>
          </a:p>
        </p:txBody>
      </p:sp>
      <p:sp>
        <p:nvSpPr>
          <p:cNvPr id="17" name="Picture Placeholder 2"/>
          <p:cNvSpPr>
            <a:spLocks noGrp="1"/>
          </p:cNvSpPr>
          <p:nvPr>
            <p:ph type="pic" sz="quarter" idx="14"/>
          </p:nvPr>
        </p:nvSpPr>
        <p:spPr>
          <a:xfrm>
            <a:off x="7716254" y="13980696"/>
            <a:ext cx="1735303" cy="1735304"/>
          </a:xfrm>
          <a:prstGeom prst="rect">
            <a:avLst/>
          </a:prstGeom>
          <a:solidFill>
            <a:schemeClr val="tx2">
              <a:lumMod val="50000"/>
            </a:schemeClr>
          </a:solidFill>
        </p:spPr>
        <p:txBody>
          <a:bodyPr anchor="ctr"/>
          <a:lstStyle>
            <a:lvl1pPr marL="0" indent="0" algn="ctr">
              <a:buNone/>
              <a:defRPr sz="2400">
                <a:solidFill>
                  <a:schemeClr val="bg2">
                    <a:lumMod val="20000"/>
                    <a:lumOff val="80000"/>
                  </a:schemeClr>
                </a:solidFill>
              </a:defRPr>
            </a:lvl1pPr>
          </a:lstStyle>
          <a:p>
            <a:r>
              <a:rPr lang="en-US" dirty="0"/>
              <a:t>Click icon to add picture</a:t>
            </a:r>
          </a:p>
        </p:txBody>
      </p:sp>
      <p:sp>
        <p:nvSpPr>
          <p:cNvPr id="18" name="Picture Placeholder 17"/>
          <p:cNvSpPr>
            <a:spLocks noGrp="1"/>
          </p:cNvSpPr>
          <p:nvPr>
            <p:ph type="pic" sz="quarter" idx="15"/>
          </p:nvPr>
        </p:nvSpPr>
        <p:spPr>
          <a:xfrm>
            <a:off x="9649327" y="13980695"/>
            <a:ext cx="1525372" cy="1735304"/>
          </a:xfrm>
          <a:custGeom>
            <a:avLst/>
            <a:gdLst>
              <a:gd name="connsiteX0" fmla="*/ 1442086 w 2822993"/>
              <a:gd name="connsiteY0" fmla="*/ 0 h 3211513"/>
              <a:gd name="connsiteX1" fmla="*/ 2822993 w 2822993"/>
              <a:gd name="connsiteY1" fmla="*/ 786593 h 3211513"/>
              <a:gd name="connsiteX2" fmla="*/ 2814253 w 2822993"/>
              <a:gd name="connsiteY2" fmla="*/ 2412218 h 3211513"/>
              <a:gd name="connsiteX3" fmla="*/ 1450238 w 2822993"/>
              <a:gd name="connsiteY3" fmla="*/ 3211513 h 3211513"/>
              <a:gd name="connsiteX4" fmla="*/ 1433611 w 2822993"/>
              <a:gd name="connsiteY4" fmla="*/ 3211513 h 3211513"/>
              <a:gd name="connsiteX5" fmla="*/ 0 w 2822993"/>
              <a:gd name="connsiteY5" fmla="*/ 2403478 h 3211513"/>
              <a:gd name="connsiteX6" fmla="*/ 0 w 2822993"/>
              <a:gd name="connsiteY6" fmla="*/ 777853 h 3211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2993" h="3211513">
                <a:moveTo>
                  <a:pt x="1442086" y="0"/>
                </a:moveTo>
                <a:lnTo>
                  <a:pt x="2822993" y="786593"/>
                </a:lnTo>
                <a:lnTo>
                  <a:pt x="2814253" y="2412218"/>
                </a:lnTo>
                <a:lnTo>
                  <a:pt x="1450238" y="3211513"/>
                </a:lnTo>
                <a:lnTo>
                  <a:pt x="1433611" y="3211513"/>
                </a:lnTo>
                <a:lnTo>
                  <a:pt x="0" y="2403478"/>
                </a:lnTo>
                <a:lnTo>
                  <a:pt x="0" y="777853"/>
                </a:lnTo>
                <a:close/>
              </a:path>
            </a:pathLst>
          </a:custGeom>
          <a:solidFill>
            <a:schemeClr val="tx2">
              <a:lumMod val="50000"/>
            </a:schemeClr>
          </a:solidFill>
        </p:spPr>
        <p:txBody>
          <a:bodyPr wrap="square" anchor="ctr">
            <a:noAutofit/>
          </a:bodyPr>
          <a:lstStyle>
            <a:lvl1pPr marL="0" indent="0" algn="ctr">
              <a:buNone/>
              <a:defRPr sz="2400">
                <a:solidFill>
                  <a:schemeClr val="bg2">
                    <a:lumMod val="20000"/>
                    <a:lumOff val="80000"/>
                  </a:schemeClr>
                </a:solidFill>
              </a:defRPr>
            </a:lvl1pPr>
          </a:lstStyle>
          <a:p>
            <a:r>
              <a:rPr lang="en-US" dirty="0"/>
              <a:t>Click icon to add picture</a:t>
            </a:r>
          </a:p>
        </p:txBody>
      </p:sp>
      <p:sp>
        <p:nvSpPr>
          <p:cNvPr id="19" name="Picture Placeholder 2"/>
          <p:cNvSpPr>
            <a:spLocks noGrp="1"/>
          </p:cNvSpPr>
          <p:nvPr>
            <p:ph type="pic" sz="quarter" idx="16"/>
          </p:nvPr>
        </p:nvSpPr>
        <p:spPr>
          <a:xfrm>
            <a:off x="11574381" y="13980696"/>
            <a:ext cx="1735303" cy="1735304"/>
          </a:xfrm>
          <a:prstGeom prst="rect">
            <a:avLst/>
          </a:prstGeom>
          <a:solidFill>
            <a:schemeClr val="tx2">
              <a:lumMod val="50000"/>
            </a:schemeClr>
          </a:solidFill>
        </p:spPr>
        <p:txBody>
          <a:bodyPr anchor="ctr"/>
          <a:lstStyle>
            <a:lvl1pPr marL="0" indent="0" algn="ctr">
              <a:buNone/>
              <a:defRPr sz="2400">
                <a:solidFill>
                  <a:schemeClr val="bg2">
                    <a:lumMod val="20000"/>
                    <a:lumOff val="80000"/>
                  </a:schemeClr>
                </a:solidFill>
              </a:defRPr>
            </a:lvl1pPr>
          </a:lstStyle>
          <a:p>
            <a:r>
              <a:rPr lang="en-US" dirty="0"/>
              <a:t>Click icon to add picture</a:t>
            </a:r>
          </a:p>
        </p:txBody>
      </p:sp>
      <p:sp>
        <p:nvSpPr>
          <p:cNvPr id="20" name="Picture Placeholder 19"/>
          <p:cNvSpPr>
            <a:spLocks noGrp="1"/>
          </p:cNvSpPr>
          <p:nvPr>
            <p:ph type="pic" sz="quarter" idx="17"/>
          </p:nvPr>
        </p:nvSpPr>
        <p:spPr>
          <a:xfrm>
            <a:off x="13507454" y="13980695"/>
            <a:ext cx="1525372" cy="1735304"/>
          </a:xfrm>
          <a:custGeom>
            <a:avLst/>
            <a:gdLst>
              <a:gd name="connsiteX0" fmla="*/ 1442086 w 2822993"/>
              <a:gd name="connsiteY0" fmla="*/ 0 h 3211513"/>
              <a:gd name="connsiteX1" fmla="*/ 2822993 w 2822993"/>
              <a:gd name="connsiteY1" fmla="*/ 786593 h 3211513"/>
              <a:gd name="connsiteX2" fmla="*/ 2814253 w 2822993"/>
              <a:gd name="connsiteY2" fmla="*/ 2412218 h 3211513"/>
              <a:gd name="connsiteX3" fmla="*/ 1450238 w 2822993"/>
              <a:gd name="connsiteY3" fmla="*/ 3211513 h 3211513"/>
              <a:gd name="connsiteX4" fmla="*/ 1433611 w 2822993"/>
              <a:gd name="connsiteY4" fmla="*/ 3211513 h 3211513"/>
              <a:gd name="connsiteX5" fmla="*/ 0 w 2822993"/>
              <a:gd name="connsiteY5" fmla="*/ 2403478 h 3211513"/>
              <a:gd name="connsiteX6" fmla="*/ 0 w 2822993"/>
              <a:gd name="connsiteY6" fmla="*/ 777853 h 3211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2993" h="3211513">
                <a:moveTo>
                  <a:pt x="1442086" y="0"/>
                </a:moveTo>
                <a:lnTo>
                  <a:pt x="2822993" y="786593"/>
                </a:lnTo>
                <a:lnTo>
                  <a:pt x="2814253" y="2412218"/>
                </a:lnTo>
                <a:lnTo>
                  <a:pt x="1450238" y="3211513"/>
                </a:lnTo>
                <a:lnTo>
                  <a:pt x="1433611" y="3211513"/>
                </a:lnTo>
                <a:lnTo>
                  <a:pt x="0" y="2403478"/>
                </a:lnTo>
                <a:lnTo>
                  <a:pt x="0" y="777853"/>
                </a:lnTo>
                <a:close/>
              </a:path>
            </a:pathLst>
          </a:custGeom>
          <a:solidFill>
            <a:schemeClr val="tx2">
              <a:lumMod val="50000"/>
            </a:schemeClr>
          </a:solidFill>
        </p:spPr>
        <p:txBody>
          <a:bodyPr wrap="square" anchor="ctr">
            <a:noAutofit/>
          </a:bodyPr>
          <a:lstStyle>
            <a:lvl1pPr marL="0" indent="0" algn="ctr">
              <a:buNone/>
              <a:defRPr sz="2400">
                <a:solidFill>
                  <a:schemeClr val="bg2">
                    <a:lumMod val="20000"/>
                    <a:lumOff val="80000"/>
                  </a:schemeClr>
                </a:solidFill>
              </a:defRPr>
            </a:lvl1pPr>
          </a:lstStyle>
          <a:p>
            <a:r>
              <a:rPr lang="en-US" dirty="0"/>
              <a:t>Click icon to add picture</a:t>
            </a:r>
          </a:p>
        </p:txBody>
      </p:sp>
      <p:sp>
        <p:nvSpPr>
          <p:cNvPr id="21" name="Picture Placeholder 2"/>
          <p:cNvSpPr>
            <a:spLocks noGrp="1"/>
          </p:cNvSpPr>
          <p:nvPr>
            <p:ph type="pic" sz="quarter" idx="18"/>
          </p:nvPr>
        </p:nvSpPr>
        <p:spPr>
          <a:xfrm>
            <a:off x="15432508" y="13980696"/>
            <a:ext cx="1735303" cy="1735304"/>
          </a:xfrm>
          <a:prstGeom prst="rect">
            <a:avLst/>
          </a:prstGeom>
          <a:solidFill>
            <a:schemeClr val="tx2">
              <a:lumMod val="50000"/>
            </a:schemeClr>
          </a:solidFill>
        </p:spPr>
        <p:txBody>
          <a:bodyPr anchor="ctr"/>
          <a:lstStyle>
            <a:lvl1pPr marL="0" indent="0" algn="ctr">
              <a:buNone/>
              <a:defRPr sz="2400">
                <a:solidFill>
                  <a:schemeClr val="bg2">
                    <a:lumMod val="20000"/>
                    <a:lumOff val="80000"/>
                  </a:schemeClr>
                </a:solidFill>
              </a:defRPr>
            </a:lvl1pPr>
          </a:lstStyle>
          <a:p>
            <a:r>
              <a:rPr lang="en-US" dirty="0"/>
              <a:t>Click icon to add picture</a:t>
            </a:r>
          </a:p>
        </p:txBody>
      </p:sp>
      <p:sp>
        <p:nvSpPr>
          <p:cNvPr id="22" name="Picture Placeholder 21"/>
          <p:cNvSpPr>
            <a:spLocks noGrp="1"/>
          </p:cNvSpPr>
          <p:nvPr>
            <p:ph type="pic" sz="quarter" idx="19"/>
          </p:nvPr>
        </p:nvSpPr>
        <p:spPr>
          <a:xfrm>
            <a:off x="17365581" y="13980695"/>
            <a:ext cx="1525372" cy="1735304"/>
          </a:xfrm>
          <a:custGeom>
            <a:avLst/>
            <a:gdLst>
              <a:gd name="connsiteX0" fmla="*/ 1442086 w 2822993"/>
              <a:gd name="connsiteY0" fmla="*/ 0 h 3211513"/>
              <a:gd name="connsiteX1" fmla="*/ 2822993 w 2822993"/>
              <a:gd name="connsiteY1" fmla="*/ 786593 h 3211513"/>
              <a:gd name="connsiteX2" fmla="*/ 2814253 w 2822993"/>
              <a:gd name="connsiteY2" fmla="*/ 2412218 h 3211513"/>
              <a:gd name="connsiteX3" fmla="*/ 1450238 w 2822993"/>
              <a:gd name="connsiteY3" fmla="*/ 3211513 h 3211513"/>
              <a:gd name="connsiteX4" fmla="*/ 1433611 w 2822993"/>
              <a:gd name="connsiteY4" fmla="*/ 3211513 h 3211513"/>
              <a:gd name="connsiteX5" fmla="*/ 0 w 2822993"/>
              <a:gd name="connsiteY5" fmla="*/ 2403478 h 3211513"/>
              <a:gd name="connsiteX6" fmla="*/ 0 w 2822993"/>
              <a:gd name="connsiteY6" fmla="*/ 777853 h 3211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2993" h="3211513">
                <a:moveTo>
                  <a:pt x="1442086" y="0"/>
                </a:moveTo>
                <a:lnTo>
                  <a:pt x="2822993" y="786593"/>
                </a:lnTo>
                <a:lnTo>
                  <a:pt x="2814253" y="2412218"/>
                </a:lnTo>
                <a:lnTo>
                  <a:pt x="1450238" y="3211513"/>
                </a:lnTo>
                <a:lnTo>
                  <a:pt x="1433611" y="3211513"/>
                </a:lnTo>
                <a:lnTo>
                  <a:pt x="0" y="2403478"/>
                </a:lnTo>
                <a:lnTo>
                  <a:pt x="0" y="777853"/>
                </a:lnTo>
                <a:close/>
              </a:path>
            </a:pathLst>
          </a:custGeom>
          <a:solidFill>
            <a:schemeClr val="tx2">
              <a:lumMod val="50000"/>
            </a:schemeClr>
          </a:solidFill>
        </p:spPr>
        <p:txBody>
          <a:bodyPr wrap="square" anchor="ctr">
            <a:noAutofit/>
          </a:bodyPr>
          <a:lstStyle>
            <a:lvl1pPr marL="0" indent="0" algn="ctr">
              <a:buNone/>
              <a:defRPr sz="2400">
                <a:solidFill>
                  <a:schemeClr val="bg2">
                    <a:lumMod val="20000"/>
                    <a:lumOff val="80000"/>
                  </a:schemeClr>
                </a:solidFill>
              </a:defRPr>
            </a:lvl1pPr>
          </a:lstStyle>
          <a:p>
            <a:r>
              <a:rPr lang="en-US" dirty="0"/>
              <a:t>Click icon to add picture</a:t>
            </a:r>
          </a:p>
        </p:txBody>
      </p:sp>
      <p:sp>
        <p:nvSpPr>
          <p:cNvPr id="23" name="Picture Placeholder 2"/>
          <p:cNvSpPr>
            <a:spLocks noGrp="1"/>
          </p:cNvSpPr>
          <p:nvPr>
            <p:ph type="pic" sz="quarter" idx="20"/>
          </p:nvPr>
        </p:nvSpPr>
        <p:spPr>
          <a:xfrm>
            <a:off x="19290635" y="13980696"/>
            <a:ext cx="1735303" cy="1735304"/>
          </a:xfrm>
          <a:prstGeom prst="rect">
            <a:avLst/>
          </a:prstGeom>
          <a:solidFill>
            <a:schemeClr val="tx2">
              <a:lumMod val="50000"/>
            </a:schemeClr>
          </a:solidFill>
        </p:spPr>
        <p:txBody>
          <a:bodyPr anchor="ctr"/>
          <a:lstStyle>
            <a:lvl1pPr marL="0" indent="0" algn="ctr">
              <a:buNone/>
              <a:defRPr sz="2400">
                <a:solidFill>
                  <a:schemeClr val="bg2">
                    <a:lumMod val="20000"/>
                    <a:lumOff val="80000"/>
                  </a:schemeClr>
                </a:solidFill>
              </a:defRPr>
            </a:lvl1pPr>
          </a:lstStyle>
          <a:p>
            <a:r>
              <a:rPr lang="en-US" dirty="0"/>
              <a:t>Click icon to add picture</a:t>
            </a:r>
          </a:p>
        </p:txBody>
      </p:sp>
      <p:sp>
        <p:nvSpPr>
          <p:cNvPr id="24" name="Picture Placeholder 23"/>
          <p:cNvSpPr>
            <a:spLocks noGrp="1"/>
          </p:cNvSpPr>
          <p:nvPr>
            <p:ph type="pic" sz="quarter" idx="21"/>
          </p:nvPr>
        </p:nvSpPr>
        <p:spPr>
          <a:xfrm>
            <a:off x="21223708" y="13980695"/>
            <a:ext cx="1525372" cy="1735304"/>
          </a:xfrm>
          <a:custGeom>
            <a:avLst/>
            <a:gdLst>
              <a:gd name="connsiteX0" fmla="*/ 1442086 w 2822993"/>
              <a:gd name="connsiteY0" fmla="*/ 0 h 3211513"/>
              <a:gd name="connsiteX1" fmla="*/ 2822993 w 2822993"/>
              <a:gd name="connsiteY1" fmla="*/ 786593 h 3211513"/>
              <a:gd name="connsiteX2" fmla="*/ 2814253 w 2822993"/>
              <a:gd name="connsiteY2" fmla="*/ 2412218 h 3211513"/>
              <a:gd name="connsiteX3" fmla="*/ 1450238 w 2822993"/>
              <a:gd name="connsiteY3" fmla="*/ 3211513 h 3211513"/>
              <a:gd name="connsiteX4" fmla="*/ 1433611 w 2822993"/>
              <a:gd name="connsiteY4" fmla="*/ 3211513 h 3211513"/>
              <a:gd name="connsiteX5" fmla="*/ 0 w 2822993"/>
              <a:gd name="connsiteY5" fmla="*/ 2403478 h 3211513"/>
              <a:gd name="connsiteX6" fmla="*/ 0 w 2822993"/>
              <a:gd name="connsiteY6" fmla="*/ 777853 h 3211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2993" h="3211513">
                <a:moveTo>
                  <a:pt x="1442086" y="0"/>
                </a:moveTo>
                <a:lnTo>
                  <a:pt x="2822993" y="786593"/>
                </a:lnTo>
                <a:lnTo>
                  <a:pt x="2814253" y="2412218"/>
                </a:lnTo>
                <a:lnTo>
                  <a:pt x="1450238" y="3211513"/>
                </a:lnTo>
                <a:lnTo>
                  <a:pt x="1433611" y="3211513"/>
                </a:lnTo>
                <a:lnTo>
                  <a:pt x="0" y="2403478"/>
                </a:lnTo>
                <a:lnTo>
                  <a:pt x="0" y="777853"/>
                </a:lnTo>
                <a:close/>
              </a:path>
            </a:pathLst>
          </a:custGeom>
          <a:solidFill>
            <a:schemeClr val="tx2">
              <a:lumMod val="50000"/>
            </a:schemeClr>
          </a:solidFill>
        </p:spPr>
        <p:txBody>
          <a:bodyPr wrap="square" anchor="ctr">
            <a:noAutofit/>
          </a:bodyPr>
          <a:lstStyle>
            <a:lvl1pPr marL="0" indent="0" algn="ctr">
              <a:buNone/>
              <a:defRPr sz="2400">
                <a:solidFill>
                  <a:schemeClr val="bg2">
                    <a:lumMod val="20000"/>
                    <a:lumOff val="80000"/>
                  </a:schemeClr>
                </a:solidFill>
              </a:defRPr>
            </a:lvl1pPr>
          </a:lstStyle>
          <a:p>
            <a:r>
              <a:rPr lang="en-US" dirty="0"/>
              <a:t>Click icon to add picture</a:t>
            </a: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D2E3B"/>
        </a:soli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49" r:id="rId1"/>
  </p:sldLayoutIdLst>
  <p:transition spd="med"/>
  <p:txStyles>
    <p:titleStyle>
      <a:lvl1pPr marL="0" marR="0" indent="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1pPr>
      <a:lvl2pPr marL="0" marR="0" indent="2286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2pPr>
      <a:lvl3pPr marL="0" marR="0" indent="4572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3pPr>
      <a:lvl4pPr marL="0" marR="0" indent="6858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4pPr>
      <a:lvl5pPr marL="0" marR="0" indent="9144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5pPr>
      <a:lvl6pPr marL="0" marR="0" indent="11430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6pPr>
      <a:lvl7pPr marL="0" marR="0" indent="13716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7pPr>
      <a:lvl8pPr marL="0" marR="0" indent="16002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8pPr>
      <a:lvl9pPr marL="0" marR="0" indent="1828800" algn="ctr" defTabSz="825500" rtl="0" eaLnBrk="1" latinLnBrk="0" hangingPunct="1">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mn-lt"/>
          <a:ea typeface="+mn-ea"/>
          <a:cs typeface="+mn-cs"/>
          <a:sym typeface="Helvetica Neue Medium"/>
        </a:defRPr>
      </a:lvl9pPr>
    </p:titleStyle>
    <p:bodyStyle>
      <a:lvl1pPr marL="635000" marR="0" indent="-635000" algn="l" defTabSz="825500" rtl="0" eaLnBrk="1" latinLnBrk="0" hangingPunct="1">
        <a:lnSpc>
          <a:spcPct val="100000"/>
        </a:lnSpc>
        <a:spcBef>
          <a:spcPts val="5900"/>
        </a:spcBef>
        <a:spcAft>
          <a:spcPts val="0"/>
        </a:spcAft>
        <a:buClrTx/>
        <a:buSzPct val="125000"/>
        <a:buFontTx/>
        <a:buChar char="•"/>
        <a:tabLst/>
        <a:defRPr sz="4800" b="0" i="0" u="none" strike="noStrike" cap="none" spc="0" baseline="0">
          <a:ln>
            <a:noFill/>
          </a:ln>
          <a:solidFill>
            <a:srgbClr val="000000"/>
          </a:solidFill>
          <a:uFillTx/>
          <a:latin typeface="Helvetica Neue"/>
          <a:ea typeface="Helvetica Neue"/>
          <a:cs typeface="Helvetica Neue"/>
          <a:sym typeface="Helvetica Neue"/>
        </a:defRPr>
      </a:lvl1pPr>
      <a:lvl2pPr marL="1270000" marR="0" indent="-635000" algn="l" defTabSz="825500" rtl="0" eaLnBrk="1" latinLnBrk="0" hangingPunct="1">
        <a:lnSpc>
          <a:spcPct val="100000"/>
        </a:lnSpc>
        <a:spcBef>
          <a:spcPts val="5900"/>
        </a:spcBef>
        <a:spcAft>
          <a:spcPts val="0"/>
        </a:spcAft>
        <a:buClrTx/>
        <a:buSzPct val="125000"/>
        <a:buFontTx/>
        <a:buChar char="•"/>
        <a:tabLst/>
        <a:defRPr sz="4800" b="0" i="0" u="none" strike="noStrike" cap="none" spc="0" baseline="0">
          <a:ln>
            <a:noFill/>
          </a:ln>
          <a:solidFill>
            <a:srgbClr val="000000"/>
          </a:solidFill>
          <a:uFillTx/>
          <a:latin typeface="Helvetica Neue"/>
          <a:ea typeface="Helvetica Neue"/>
          <a:cs typeface="Helvetica Neue"/>
          <a:sym typeface="Helvetica Neue"/>
        </a:defRPr>
      </a:lvl2pPr>
      <a:lvl3pPr marL="1905000" marR="0" indent="-635000" algn="l" defTabSz="825500" rtl="0" eaLnBrk="1" latinLnBrk="0" hangingPunct="1">
        <a:lnSpc>
          <a:spcPct val="100000"/>
        </a:lnSpc>
        <a:spcBef>
          <a:spcPts val="5900"/>
        </a:spcBef>
        <a:spcAft>
          <a:spcPts val="0"/>
        </a:spcAft>
        <a:buClrTx/>
        <a:buSzPct val="125000"/>
        <a:buFontTx/>
        <a:buChar char="•"/>
        <a:tabLst/>
        <a:defRPr sz="4800" b="0" i="0" u="none" strike="noStrike" cap="none" spc="0" baseline="0">
          <a:ln>
            <a:noFill/>
          </a:ln>
          <a:solidFill>
            <a:srgbClr val="000000"/>
          </a:solidFill>
          <a:uFillTx/>
          <a:latin typeface="Helvetica Neue"/>
          <a:ea typeface="Helvetica Neue"/>
          <a:cs typeface="Helvetica Neue"/>
          <a:sym typeface="Helvetica Neue"/>
        </a:defRPr>
      </a:lvl3pPr>
      <a:lvl4pPr marL="2540000" marR="0" indent="-635000" algn="l" defTabSz="825500" rtl="0" eaLnBrk="1" latinLnBrk="0" hangingPunct="1">
        <a:lnSpc>
          <a:spcPct val="100000"/>
        </a:lnSpc>
        <a:spcBef>
          <a:spcPts val="5900"/>
        </a:spcBef>
        <a:spcAft>
          <a:spcPts val="0"/>
        </a:spcAft>
        <a:buClrTx/>
        <a:buSzPct val="125000"/>
        <a:buFontTx/>
        <a:buChar char="•"/>
        <a:tabLst/>
        <a:defRPr sz="4800" b="0" i="0" u="none" strike="noStrike" cap="none" spc="0" baseline="0">
          <a:ln>
            <a:noFill/>
          </a:ln>
          <a:solidFill>
            <a:srgbClr val="000000"/>
          </a:solidFill>
          <a:uFillTx/>
          <a:latin typeface="Helvetica Neue"/>
          <a:ea typeface="Helvetica Neue"/>
          <a:cs typeface="Helvetica Neue"/>
          <a:sym typeface="Helvetica Neue"/>
        </a:defRPr>
      </a:lvl4pPr>
      <a:lvl5pPr marL="3175000" marR="0" indent="-635000" algn="l" defTabSz="825500" rtl="0" eaLnBrk="1" latinLnBrk="0" hangingPunct="1">
        <a:lnSpc>
          <a:spcPct val="100000"/>
        </a:lnSpc>
        <a:spcBef>
          <a:spcPts val="5900"/>
        </a:spcBef>
        <a:spcAft>
          <a:spcPts val="0"/>
        </a:spcAft>
        <a:buClrTx/>
        <a:buSzPct val="125000"/>
        <a:buFontTx/>
        <a:buChar char="•"/>
        <a:tabLst/>
        <a:defRPr sz="4800" b="0" i="0" u="none" strike="noStrike" cap="none" spc="0" baseline="0">
          <a:ln>
            <a:noFill/>
          </a:ln>
          <a:solidFill>
            <a:srgbClr val="000000"/>
          </a:solidFill>
          <a:uFillTx/>
          <a:latin typeface="Helvetica Neue"/>
          <a:ea typeface="Helvetica Neue"/>
          <a:cs typeface="Helvetica Neue"/>
          <a:sym typeface="Helvetica Neue"/>
        </a:defRPr>
      </a:lvl5pPr>
      <a:lvl6pPr marL="3810000" marR="0" indent="-635000" algn="l" defTabSz="825500" rtl="0" eaLnBrk="1" latinLnBrk="0" hangingPunct="1">
        <a:lnSpc>
          <a:spcPct val="100000"/>
        </a:lnSpc>
        <a:spcBef>
          <a:spcPts val="5900"/>
        </a:spcBef>
        <a:spcAft>
          <a:spcPts val="0"/>
        </a:spcAft>
        <a:buClrTx/>
        <a:buSzPct val="125000"/>
        <a:buFontTx/>
        <a:buChar char="•"/>
        <a:tabLst/>
        <a:defRPr sz="4800" b="0" i="0" u="none" strike="noStrike" cap="none" spc="0" baseline="0">
          <a:ln>
            <a:noFill/>
          </a:ln>
          <a:solidFill>
            <a:srgbClr val="000000"/>
          </a:solidFill>
          <a:uFillTx/>
          <a:latin typeface="Helvetica Neue"/>
          <a:ea typeface="Helvetica Neue"/>
          <a:cs typeface="Helvetica Neue"/>
          <a:sym typeface="Helvetica Neue"/>
        </a:defRPr>
      </a:lvl6pPr>
      <a:lvl7pPr marL="4445000" marR="0" indent="-635000" algn="l" defTabSz="825500" rtl="0" eaLnBrk="1" latinLnBrk="0" hangingPunct="1">
        <a:lnSpc>
          <a:spcPct val="100000"/>
        </a:lnSpc>
        <a:spcBef>
          <a:spcPts val="5900"/>
        </a:spcBef>
        <a:spcAft>
          <a:spcPts val="0"/>
        </a:spcAft>
        <a:buClrTx/>
        <a:buSzPct val="125000"/>
        <a:buFontTx/>
        <a:buChar char="•"/>
        <a:tabLst/>
        <a:defRPr sz="4800" b="0" i="0" u="none" strike="noStrike" cap="none" spc="0" baseline="0">
          <a:ln>
            <a:noFill/>
          </a:ln>
          <a:solidFill>
            <a:srgbClr val="000000"/>
          </a:solidFill>
          <a:uFillTx/>
          <a:latin typeface="Helvetica Neue"/>
          <a:ea typeface="Helvetica Neue"/>
          <a:cs typeface="Helvetica Neue"/>
          <a:sym typeface="Helvetica Neue"/>
        </a:defRPr>
      </a:lvl7pPr>
      <a:lvl8pPr marL="5080000" marR="0" indent="-635000" algn="l" defTabSz="825500" rtl="0" eaLnBrk="1" latinLnBrk="0" hangingPunct="1">
        <a:lnSpc>
          <a:spcPct val="100000"/>
        </a:lnSpc>
        <a:spcBef>
          <a:spcPts val="5900"/>
        </a:spcBef>
        <a:spcAft>
          <a:spcPts val="0"/>
        </a:spcAft>
        <a:buClrTx/>
        <a:buSzPct val="125000"/>
        <a:buFontTx/>
        <a:buChar char="•"/>
        <a:tabLst/>
        <a:defRPr sz="4800" b="0" i="0" u="none" strike="noStrike" cap="none" spc="0" baseline="0">
          <a:ln>
            <a:noFill/>
          </a:ln>
          <a:solidFill>
            <a:srgbClr val="000000"/>
          </a:solidFill>
          <a:uFillTx/>
          <a:latin typeface="Helvetica Neue"/>
          <a:ea typeface="Helvetica Neue"/>
          <a:cs typeface="Helvetica Neue"/>
          <a:sym typeface="Helvetica Neue"/>
        </a:defRPr>
      </a:lvl8pPr>
      <a:lvl9pPr marL="5715000" marR="0" indent="-635000" algn="l" defTabSz="825500" rtl="0" eaLnBrk="1" latinLnBrk="0" hangingPunct="1">
        <a:lnSpc>
          <a:spcPct val="100000"/>
        </a:lnSpc>
        <a:spcBef>
          <a:spcPts val="5900"/>
        </a:spcBef>
        <a:spcAft>
          <a:spcPts val="0"/>
        </a:spcAft>
        <a:buClrTx/>
        <a:buSzPct val="125000"/>
        <a:buFontTx/>
        <a:buChar char="•"/>
        <a:tabLst/>
        <a:defRPr sz="4800" b="0" i="0" u="none" strike="noStrike" cap="none" spc="0" baseline="0">
          <a:ln>
            <a:noFill/>
          </a:ln>
          <a:solidFill>
            <a:srgbClr val="000000"/>
          </a:solidFill>
          <a:uFillTx/>
          <a:latin typeface="Helvetica Neue"/>
          <a:ea typeface="Helvetica Neue"/>
          <a:cs typeface="Helvetica Neue"/>
          <a:sym typeface="Helvetica Neue"/>
        </a:defRPr>
      </a:lvl9pPr>
    </p:bodyStyle>
    <p:otherStyle>
      <a:lvl1pPr marL="0" marR="0" indent="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rtl="0" eaLnBrk="1" latinLnBrk="0" hangingPunct="1">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1.xml"/><Relationship Id="rId5" Type="http://schemas.openxmlformats.org/officeDocument/2006/relationships/image" Target="../media/image22.svg"/><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75000"/>
              </a:schemeClr>
            </a:gs>
            <a:gs pos="100000">
              <a:srgbClr val="002060">
                <a:lumMod val="68000"/>
              </a:srgbClr>
            </a:gs>
          </a:gsLst>
          <a:lin ang="2509508" scaled="0"/>
        </a:gradFill>
        <a:effectLst/>
      </p:bgPr>
    </p:bg>
    <p:spTree>
      <p:nvGrpSpPr>
        <p:cNvPr id="1" name=""/>
        <p:cNvGrpSpPr/>
        <p:nvPr/>
      </p:nvGrpSpPr>
      <p:grpSpPr>
        <a:xfrm>
          <a:off x="0" y="0"/>
          <a:ext cx="0" cy="0"/>
          <a:chOff x="0" y="0"/>
          <a:chExt cx="0" cy="0"/>
        </a:xfrm>
      </p:grpSpPr>
      <p:sp>
        <p:nvSpPr>
          <p:cNvPr id="21" name="Tech."/>
          <p:cNvSpPr txBox="1"/>
          <p:nvPr/>
        </p:nvSpPr>
        <p:spPr>
          <a:xfrm>
            <a:off x="1416693" y="873178"/>
            <a:ext cx="20419051" cy="7675756"/>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12000">
                <a:solidFill>
                  <a:srgbClr val="FFFFFF"/>
                </a:solidFill>
              </a:defRPr>
            </a:lvl1pPr>
          </a:lstStyle>
          <a:p>
            <a:pPr algn="ctr"/>
            <a:r>
              <a:rPr lang="en-US" sz="9600" b="1" dirty="0"/>
              <a:t>ISM 6562 Data Visualization </a:t>
            </a:r>
            <a:endParaRPr lang="en-US" dirty="0"/>
          </a:p>
          <a:p>
            <a:pPr algn="ctr"/>
            <a:r>
              <a:rPr lang="en-US" sz="9600" b="1" dirty="0"/>
              <a:t>Group Project</a:t>
            </a:r>
          </a:p>
          <a:p>
            <a:pPr algn="ctr"/>
            <a:endParaRPr lang="en-US" sz="9600" b="1" dirty="0"/>
          </a:p>
          <a:p>
            <a:pPr algn="ctr"/>
            <a:r>
              <a:rPr lang="en-US" sz="4800" dirty="0"/>
              <a:t>Movie Data Analysis: Studying the factors of success and other meaningful </a:t>
            </a:r>
          </a:p>
          <a:p>
            <a:pPr algn="ctr"/>
            <a:r>
              <a:rPr lang="en-US" sz="4800" dirty="0"/>
              <a:t>patterns in the world of commercial cinema</a:t>
            </a:r>
          </a:p>
        </p:txBody>
      </p:sp>
      <p:sp>
        <p:nvSpPr>
          <p:cNvPr id="22" name="Effective Presentation Template with Techy Look &amp; Feel.…"/>
          <p:cNvSpPr txBox="1"/>
          <p:nvPr/>
        </p:nvSpPr>
        <p:spPr>
          <a:xfrm>
            <a:off x="2449671" y="8977887"/>
            <a:ext cx="1433085" cy="63318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lnSpc>
                <a:spcPct val="120000"/>
              </a:lnSpc>
              <a:defRPr sz="3200">
                <a:solidFill>
                  <a:srgbClr val="FFFFFF"/>
                </a:solidFill>
                <a:latin typeface="Lato Light"/>
                <a:ea typeface="Lato Light"/>
                <a:cs typeface="Lato Light"/>
                <a:sym typeface="Lato Light"/>
              </a:defRPr>
            </a:pPr>
            <a:r>
              <a:rPr lang="en-US"/>
              <a:t>Team 5</a:t>
            </a:r>
            <a:endParaRPr/>
          </a:p>
        </p:txBody>
      </p:sp>
      <p:sp>
        <p:nvSpPr>
          <p:cNvPr id="23" name="presentation by eliah joe"/>
          <p:cNvSpPr txBox="1"/>
          <p:nvPr/>
        </p:nvSpPr>
        <p:spPr>
          <a:xfrm>
            <a:off x="2392286" y="10085355"/>
            <a:ext cx="4045316" cy="258243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defRPr sz="1500" cap="all" spc="750">
                <a:solidFill>
                  <a:srgbClr val="FFFFFF"/>
                </a:solidFill>
              </a:defRPr>
            </a:lvl1pPr>
          </a:lstStyle>
          <a:p>
            <a:r>
              <a:rPr lang="en-US" sz="1800"/>
              <a:t>April 18</a:t>
            </a:r>
            <a:r>
              <a:rPr lang="en-US" sz="1800" baseline="30000"/>
              <a:t>th</a:t>
            </a:r>
            <a:r>
              <a:rPr lang="en-US" sz="1800"/>
              <a:t>, 2022</a:t>
            </a:r>
          </a:p>
          <a:p>
            <a:r>
              <a:rPr lang="en-US" sz="1800"/>
              <a:t>Nico Mora</a:t>
            </a:r>
          </a:p>
          <a:p>
            <a:r>
              <a:rPr lang="en-US" sz="1800"/>
              <a:t>Sathvik </a:t>
            </a:r>
            <a:r>
              <a:rPr lang="en-US" sz="1800" err="1"/>
              <a:t>ganta</a:t>
            </a:r>
            <a:r>
              <a:rPr lang="en-US" sz="1800"/>
              <a:t> </a:t>
            </a:r>
          </a:p>
          <a:p>
            <a:r>
              <a:rPr lang="en-US" sz="1800"/>
              <a:t>Denise </a:t>
            </a:r>
            <a:r>
              <a:rPr lang="en-US" sz="1800" err="1"/>
              <a:t>collins</a:t>
            </a:r>
            <a:endParaRPr lang="en-US" sz="1800"/>
          </a:p>
          <a:p>
            <a:r>
              <a:rPr lang="en-US" sz="1800"/>
              <a:t>Narottam </a:t>
            </a:r>
            <a:r>
              <a:rPr lang="en-US" sz="1800" err="1"/>
              <a:t>jajodia</a:t>
            </a:r>
          </a:p>
          <a:p>
            <a:r>
              <a:rPr lang="en-US" sz="1800"/>
              <a:t>Sage </a:t>
            </a:r>
            <a:r>
              <a:rPr lang="en-US" sz="1800" err="1"/>
              <a:t>ramsammy</a:t>
            </a:r>
          </a:p>
          <a:p>
            <a:endParaRPr lang="en-US" sz="1800"/>
          </a:p>
        </p:txBody>
      </p:sp>
      <p:sp>
        <p:nvSpPr>
          <p:cNvPr id="24" name="Line"/>
          <p:cNvSpPr/>
          <p:nvPr/>
        </p:nvSpPr>
        <p:spPr>
          <a:xfrm>
            <a:off x="2929605" y="7922242"/>
            <a:ext cx="9522498" cy="1"/>
          </a:xfrm>
          <a:prstGeom prst="line">
            <a:avLst/>
          </a:prstGeom>
          <a:ln w="12700">
            <a:solidFill>
              <a:srgbClr val="FFFFFF">
                <a:alpha val="17424"/>
              </a:srgbClr>
            </a:solidFill>
            <a:miter lim="400000"/>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Rectangle"/>
          <p:cNvSpPr/>
          <p:nvPr/>
        </p:nvSpPr>
        <p:spPr>
          <a:xfrm>
            <a:off x="-19523" y="698043"/>
            <a:ext cx="24403523" cy="2767342"/>
          </a:xfrm>
          <a:prstGeom prst="rect">
            <a:avLst/>
          </a:prstGeom>
          <a:gradFill>
            <a:gsLst>
              <a:gs pos="0">
                <a:srgbClr val="6AB2F2"/>
              </a:gs>
              <a:gs pos="100000">
                <a:srgbClr val="2D2E3B"/>
              </a:gs>
            </a:gsLst>
            <a:lin ang="2509508"/>
          </a:gradFill>
          <a:ln w="12700">
            <a:miter lim="400000"/>
          </a:ln>
        </p:spPr>
        <p:txBody>
          <a:bodyPr lIns="71437" tIns="71437" rIns="71437" bIns="71437"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140" name="Today’s Science is Technology for Tomorrow. Together We Can Achieve Better Life."/>
          <p:cNvSpPr txBox="1"/>
          <p:nvPr/>
        </p:nvSpPr>
        <p:spPr>
          <a:xfrm>
            <a:off x="2205313" y="1323359"/>
            <a:ext cx="20914333" cy="309937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nSpc>
                <a:spcPct val="120000"/>
              </a:lnSpc>
              <a:defRPr sz="5600">
                <a:solidFill>
                  <a:srgbClr val="FFFFFF"/>
                </a:solidFill>
              </a:defRPr>
            </a:lvl1pPr>
          </a:lstStyle>
          <a:p>
            <a:r>
              <a:rPr lang="en-US" sz="5400"/>
              <a:t>Q4: Can we visualize company/director relevancy in the movie industry based on Score?</a:t>
            </a:r>
          </a:p>
          <a:p>
            <a:endParaRPr lang="en-US"/>
          </a:p>
        </p:txBody>
      </p:sp>
      <p:sp>
        <p:nvSpPr>
          <p:cNvPr id="141" name="presentation by eliah joe"/>
          <p:cNvSpPr txBox="1"/>
          <p:nvPr/>
        </p:nvSpPr>
        <p:spPr>
          <a:xfrm>
            <a:off x="2205313" y="1066511"/>
            <a:ext cx="3039294"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sz="1500" cap="all" spc="750">
                <a:solidFill>
                  <a:srgbClr val="FFFFFF"/>
                </a:solidFill>
              </a:defRPr>
            </a:lvl1pPr>
          </a:lstStyle>
          <a:p>
            <a:r>
              <a:rPr lang="en-US"/>
              <a:t>Design process</a:t>
            </a:r>
          </a:p>
        </p:txBody>
      </p:sp>
      <p:sp>
        <p:nvSpPr>
          <p:cNvPr id="143" name="Stable Vision"/>
          <p:cNvSpPr txBox="1"/>
          <p:nvPr/>
        </p:nvSpPr>
        <p:spPr>
          <a:xfrm>
            <a:off x="2218777" y="4052091"/>
            <a:ext cx="21154794" cy="1815049"/>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nSpc>
                <a:spcPct val="120000"/>
              </a:lnSpc>
              <a:defRPr sz="3200">
                <a:solidFill>
                  <a:srgbClr val="FFFFFF"/>
                </a:solidFill>
              </a:defRPr>
            </a:lvl1pPr>
          </a:lstStyle>
          <a:p>
            <a:r>
              <a:rPr lang="en-US" u="sng"/>
              <a:t>Visualization 1</a:t>
            </a:r>
            <a:endParaRPr lang="en-US"/>
          </a:p>
          <a:p>
            <a:pPr marL="457200" indent="-457200">
              <a:buFont typeface="Arial"/>
              <a:buChar char="•"/>
            </a:pPr>
            <a:r>
              <a:rPr lang="en-US">
                <a:solidFill>
                  <a:srgbClr val="8EA5BA"/>
                </a:solidFill>
              </a:rPr>
              <a:t>Firstly, in order to understand the relation between them we need to understand how the scoring occurs based on the number of people voting for a movie. To understand score vs votes relation, we plot score and votes.</a:t>
            </a:r>
          </a:p>
        </p:txBody>
      </p:sp>
      <p:sp>
        <p:nvSpPr>
          <p:cNvPr id="145" name="Effective execution"/>
          <p:cNvSpPr txBox="1"/>
          <p:nvPr/>
        </p:nvSpPr>
        <p:spPr>
          <a:xfrm>
            <a:off x="2209171" y="7810641"/>
            <a:ext cx="21023454" cy="240598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nSpc>
                <a:spcPct val="120000"/>
              </a:lnSpc>
              <a:defRPr sz="3200">
                <a:solidFill>
                  <a:srgbClr val="FFFFFF"/>
                </a:solidFill>
              </a:defRPr>
            </a:lvl1pPr>
          </a:lstStyle>
          <a:p>
            <a:r>
              <a:rPr lang="en-US" u="sng"/>
              <a:t>Visualization 2</a:t>
            </a:r>
            <a:r>
              <a:rPr lang="en-US"/>
              <a:t>: </a:t>
            </a:r>
          </a:p>
          <a:p>
            <a:pPr marL="457200" indent="-457200">
              <a:buFont typeface="Arial"/>
              <a:buChar char="•"/>
            </a:pPr>
            <a:r>
              <a:rPr lang="en-US">
                <a:solidFill>
                  <a:srgbClr val="8EA5BA"/>
                </a:solidFill>
              </a:rPr>
              <a:t>Once we understand the relation between score and votes our next task was to see how it would be relevant to the director and industry. In this visualization we focus on how a director and a production company are relevant based on their votes and score.</a:t>
            </a:r>
          </a:p>
        </p:txBody>
      </p:sp>
      <p:sp>
        <p:nvSpPr>
          <p:cNvPr id="4" name="Picture Placeholder 3">
            <a:extLst>
              <a:ext uri="{FF2B5EF4-FFF2-40B4-BE49-F238E27FC236}">
                <a16:creationId xmlns:a16="http://schemas.microsoft.com/office/drawing/2014/main" id="{19BAE332-988B-A683-CCB6-ADF4A7986CB6}"/>
              </a:ext>
            </a:extLst>
          </p:cNvPr>
          <p:cNvSpPr>
            <a:spLocks noGrp="1"/>
          </p:cNvSpPr>
          <p:nvPr>
            <p:ph type="pic" sz="quarter" idx="10"/>
          </p:nvPr>
        </p:nvSpPr>
        <p:spPr/>
      </p:sp>
    </p:spTree>
    <p:extLst>
      <p:ext uri="{BB962C8B-B14F-4D97-AF65-F5344CB8AC3E}">
        <p14:creationId xmlns:p14="http://schemas.microsoft.com/office/powerpoint/2010/main" val="1662315353"/>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Donec id elit non mi porta gravida at eget metus. Sed posuere consectetur est Donec id elit non mi porta gravida at eget metus. Sed posuere consectetur est"/>
          <p:cNvSpPr txBox="1"/>
          <p:nvPr/>
        </p:nvSpPr>
        <p:spPr>
          <a:xfrm>
            <a:off x="849572" y="2164700"/>
            <a:ext cx="10677886" cy="58144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pPr algn="just"/>
            <a:endParaRPr lang="en-US" b="1">
              <a:solidFill>
                <a:schemeClr val="tx1">
                  <a:lumMod val="20000"/>
                  <a:lumOff val="80000"/>
                </a:schemeClr>
              </a:solidFill>
            </a:endParaRPr>
          </a:p>
        </p:txBody>
      </p:sp>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75756"/>
            <a:ext cx="9540459" cy="103118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nSpc>
                <a:spcPct val="120000"/>
              </a:lnSpc>
              <a:defRPr sz="5600">
                <a:solidFill>
                  <a:srgbClr val="FFFFFF"/>
                </a:solidFill>
              </a:defRPr>
            </a:lvl1pPr>
          </a:lstStyle>
          <a:p>
            <a:r>
              <a:rPr lang="en-US" b="1"/>
              <a:t>Relevancy based on Score</a:t>
            </a:r>
            <a:endParaRPr lang="en-US"/>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3948197"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spAutoFit/>
          </a:bodyPr>
          <a:lstStyle>
            <a:lvl1pPr>
              <a:defRPr sz="1500" cap="all" spc="750">
                <a:solidFill>
                  <a:srgbClr val="FFFFFF"/>
                </a:solidFill>
              </a:defRPr>
            </a:lvl1pPr>
          </a:lstStyle>
          <a:p>
            <a:r>
              <a:rPr lang="en-US"/>
              <a:t>Final visualization</a:t>
            </a:r>
            <a:endParaRPr/>
          </a:p>
        </p:txBody>
      </p:sp>
      <p:pic>
        <p:nvPicPr>
          <p:cNvPr id="2" name="Picture 2" descr="Chart, scatter chart&#10;&#10;Description automatically generated">
            <a:extLst>
              <a:ext uri="{FF2B5EF4-FFF2-40B4-BE49-F238E27FC236}">
                <a16:creationId xmlns:a16="http://schemas.microsoft.com/office/drawing/2014/main" id="{452FB083-4CBE-4993-BC33-BEF5928D0F7F}"/>
              </a:ext>
            </a:extLst>
          </p:cNvPr>
          <p:cNvPicPr>
            <a:picLocks noChangeAspect="1"/>
          </p:cNvPicPr>
          <p:nvPr/>
        </p:nvPicPr>
        <p:blipFill>
          <a:blip r:embed="rId3"/>
          <a:stretch>
            <a:fillRect/>
          </a:stretch>
        </p:blipFill>
        <p:spPr>
          <a:xfrm>
            <a:off x="1052172" y="2187301"/>
            <a:ext cx="8220045" cy="8070131"/>
          </a:xfrm>
          <a:prstGeom prst="rect">
            <a:avLst/>
          </a:prstGeom>
          <a:ln w="57150">
            <a:solidFill>
              <a:schemeClr val="tx1"/>
            </a:solidFill>
          </a:ln>
        </p:spPr>
      </p:pic>
      <p:pic>
        <p:nvPicPr>
          <p:cNvPr id="3" name="Picture 3" descr="Chart, table&#10;&#10;Description automatically generated">
            <a:extLst>
              <a:ext uri="{FF2B5EF4-FFF2-40B4-BE49-F238E27FC236}">
                <a16:creationId xmlns:a16="http://schemas.microsoft.com/office/drawing/2014/main" id="{855CB623-EAF1-13AB-7CEF-32C2C942073C}"/>
              </a:ext>
            </a:extLst>
          </p:cNvPr>
          <p:cNvPicPr>
            <a:picLocks noChangeAspect="1"/>
          </p:cNvPicPr>
          <p:nvPr/>
        </p:nvPicPr>
        <p:blipFill>
          <a:blip r:embed="rId4"/>
          <a:stretch>
            <a:fillRect/>
          </a:stretch>
        </p:blipFill>
        <p:spPr>
          <a:xfrm>
            <a:off x="11041395" y="2337107"/>
            <a:ext cx="11372361" cy="7773433"/>
          </a:xfrm>
          <a:prstGeom prst="rect">
            <a:avLst/>
          </a:prstGeom>
          <a:ln w="57150">
            <a:solidFill>
              <a:schemeClr val="tx1"/>
            </a:solidFill>
          </a:ln>
        </p:spPr>
      </p:pic>
      <p:sp>
        <p:nvSpPr>
          <p:cNvPr id="4" name="TextBox 3">
            <a:extLst>
              <a:ext uri="{FF2B5EF4-FFF2-40B4-BE49-F238E27FC236}">
                <a16:creationId xmlns:a16="http://schemas.microsoft.com/office/drawing/2014/main" id="{311A8C9F-E353-D3AD-5DED-7DE883780229}"/>
              </a:ext>
            </a:extLst>
          </p:cNvPr>
          <p:cNvSpPr txBox="1"/>
          <p:nvPr/>
        </p:nvSpPr>
        <p:spPr>
          <a:xfrm>
            <a:off x="978664" y="10445298"/>
            <a:ext cx="8288356" cy="22631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457200" indent="-457200">
              <a:buFont typeface="Arial"/>
              <a:buChar char="•"/>
            </a:pPr>
            <a:r>
              <a:rPr lang="en-US"/>
              <a:t>We see the score increases polynomially based on the votes. </a:t>
            </a:r>
          </a:p>
          <a:p>
            <a:pPr marL="457200" indent="-457200">
              <a:buFont typeface="Arial"/>
              <a:buChar char="•"/>
            </a:pPr>
            <a:r>
              <a:rPr lang="en-US"/>
              <a:t>The scores between 1.5 and 7.5 received almost less than half a million votes.</a:t>
            </a:r>
          </a:p>
        </p:txBody>
      </p:sp>
      <p:sp>
        <p:nvSpPr>
          <p:cNvPr id="9" name="TextBox 8">
            <a:extLst>
              <a:ext uri="{FF2B5EF4-FFF2-40B4-BE49-F238E27FC236}">
                <a16:creationId xmlns:a16="http://schemas.microsoft.com/office/drawing/2014/main" id="{0981BB1B-FE73-E898-30E6-7970316D16EB}"/>
              </a:ext>
            </a:extLst>
          </p:cNvPr>
          <p:cNvSpPr txBox="1"/>
          <p:nvPr/>
        </p:nvSpPr>
        <p:spPr>
          <a:xfrm>
            <a:off x="11040736" y="10555467"/>
            <a:ext cx="11593415" cy="226318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457200" indent="-457200">
              <a:buFont typeface="Arial"/>
              <a:buChar char="•"/>
            </a:pPr>
            <a:r>
              <a:rPr lang="en-US"/>
              <a:t>We see the most relevant director and production company combination.</a:t>
            </a:r>
          </a:p>
          <a:p>
            <a:pPr marL="457200" indent="-457200">
              <a:buFont typeface="Arial"/>
              <a:buChar char="•"/>
            </a:pPr>
            <a:r>
              <a:rPr lang="en-US"/>
              <a:t>USA has the most relevant combinations as per its popularity compared to other countries.</a:t>
            </a:r>
          </a:p>
          <a:p>
            <a:endParaRPr lang="en-US"/>
          </a:p>
        </p:txBody>
      </p:sp>
    </p:spTree>
    <p:extLst>
      <p:ext uri="{BB962C8B-B14F-4D97-AF65-F5344CB8AC3E}">
        <p14:creationId xmlns:p14="http://schemas.microsoft.com/office/powerpoint/2010/main" val="26535536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Rectangle"/>
          <p:cNvSpPr/>
          <p:nvPr/>
        </p:nvSpPr>
        <p:spPr>
          <a:xfrm>
            <a:off x="-19523" y="698043"/>
            <a:ext cx="24403523" cy="2767342"/>
          </a:xfrm>
          <a:prstGeom prst="rect">
            <a:avLst/>
          </a:prstGeom>
          <a:gradFill>
            <a:gsLst>
              <a:gs pos="0">
                <a:srgbClr val="6AB2F2"/>
              </a:gs>
              <a:gs pos="100000">
                <a:srgbClr val="2D2E3B"/>
              </a:gs>
            </a:gsLst>
            <a:lin ang="2509508"/>
          </a:gradFill>
          <a:ln w="12700">
            <a:miter lim="400000"/>
          </a:ln>
        </p:spPr>
        <p:txBody>
          <a:bodyPr lIns="71437" tIns="71437" rIns="71437" bIns="71437"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140" name="Today’s Science is Technology for Tomorrow. Together We Can Achieve Better Life."/>
          <p:cNvSpPr txBox="1"/>
          <p:nvPr/>
        </p:nvSpPr>
        <p:spPr>
          <a:xfrm>
            <a:off x="2218338" y="1457334"/>
            <a:ext cx="22665652" cy="2065309"/>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nSpc>
                <a:spcPct val="120000"/>
              </a:lnSpc>
              <a:defRPr sz="5600">
                <a:solidFill>
                  <a:srgbClr val="FFFFFF"/>
                </a:solidFill>
              </a:defRPr>
            </a:lvl1pPr>
          </a:lstStyle>
          <a:p>
            <a:r>
              <a:rPr lang="en-US" dirty="0"/>
              <a:t>Q5: Which country has the greatest profits?</a:t>
            </a:r>
          </a:p>
          <a:p>
            <a:endParaRPr lang="en-US" dirty="0"/>
          </a:p>
        </p:txBody>
      </p:sp>
      <p:sp>
        <p:nvSpPr>
          <p:cNvPr id="141" name="presentation by eliah joe"/>
          <p:cNvSpPr txBox="1"/>
          <p:nvPr/>
        </p:nvSpPr>
        <p:spPr>
          <a:xfrm>
            <a:off x="2205313" y="1182059"/>
            <a:ext cx="3039294" cy="36862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sz="1500" cap="all" spc="750">
                <a:solidFill>
                  <a:srgbClr val="FFFFFF"/>
                </a:solidFill>
              </a:defRPr>
            </a:lvl1pPr>
          </a:lstStyle>
          <a:p>
            <a:r>
              <a:rPr lang="en-US" dirty="0"/>
              <a:t>Design process</a:t>
            </a:r>
          </a:p>
        </p:txBody>
      </p:sp>
      <p:sp>
        <p:nvSpPr>
          <p:cNvPr id="142" name="Donec id elit non mi porta gravida at eget metus. Sed posuere consectetur est. Donec id elit non mi porta gravida at eget metus."/>
          <p:cNvSpPr txBox="1"/>
          <p:nvPr/>
        </p:nvSpPr>
        <p:spPr>
          <a:xfrm>
            <a:off x="2204838" y="4786212"/>
            <a:ext cx="19275333" cy="195047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buFont typeface="Arial"/>
              <a:buChar char="•"/>
            </a:pPr>
            <a:r>
              <a:rPr lang="en-US" sz="3200" dirty="0"/>
              <a:t>The  purpose of the visualizations is to visualize the average profits and total profits of the top fifteen countries of the dataset. Tables can be the most effective visualization to display certain data, and this was chosen as the best option for the data provided. </a:t>
            </a:r>
            <a:endParaRPr lang="en-US" dirty="0"/>
          </a:p>
        </p:txBody>
      </p:sp>
      <p:sp>
        <p:nvSpPr>
          <p:cNvPr id="143" name="Stable Vision"/>
          <p:cNvSpPr txBox="1"/>
          <p:nvPr/>
        </p:nvSpPr>
        <p:spPr>
          <a:xfrm>
            <a:off x="2218777" y="4171015"/>
            <a:ext cx="9480379" cy="6331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3200">
                <a:solidFill>
                  <a:srgbClr val="FFFFFF"/>
                </a:solidFill>
              </a:defRPr>
            </a:lvl1pPr>
          </a:lstStyle>
          <a:p>
            <a:r>
              <a:rPr lang="en-US" dirty="0"/>
              <a:t>Visualizations 1 and 2</a:t>
            </a:r>
          </a:p>
        </p:txBody>
      </p:sp>
      <p:sp>
        <p:nvSpPr>
          <p:cNvPr id="144" name="Donec id elit non mi porta gravida at eget metus. Sed posuere consectetur est. Donec id elit non mi porta gravida at eget metus."/>
          <p:cNvSpPr txBox="1"/>
          <p:nvPr/>
        </p:nvSpPr>
        <p:spPr>
          <a:xfrm>
            <a:off x="2219126" y="7512281"/>
            <a:ext cx="19275331" cy="195047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buFont typeface="Arial"/>
              <a:buChar char="•"/>
            </a:pPr>
            <a:r>
              <a:rPr lang="en-US" sz="3200" dirty="0"/>
              <a:t>The visualization aims to display the profits of countries around the world and see which areas have the greatest concentration of total profits. A global heat map was chosen to see where in the world, the movie industries are most profitable. </a:t>
            </a:r>
          </a:p>
        </p:txBody>
      </p:sp>
      <p:sp>
        <p:nvSpPr>
          <p:cNvPr id="145" name="Effective execution"/>
          <p:cNvSpPr txBox="1"/>
          <p:nvPr/>
        </p:nvSpPr>
        <p:spPr>
          <a:xfrm>
            <a:off x="2210925" y="6802584"/>
            <a:ext cx="9521568" cy="6331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3200">
                <a:solidFill>
                  <a:srgbClr val="FFFFFF"/>
                </a:solidFill>
              </a:defRPr>
            </a:lvl1pPr>
          </a:lstStyle>
          <a:p>
            <a:r>
              <a:rPr lang="en-US" dirty="0"/>
              <a:t>Visualization 3</a:t>
            </a:r>
          </a:p>
        </p:txBody>
      </p:sp>
      <p:sp>
        <p:nvSpPr>
          <p:cNvPr id="4" name="Picture Placeholder 3">
            <a:extLst>
              <a:ext uri="{FF2B5EF4-FFF2-40B4-BE49-F238E27FC236}">
                <a16:creationId xmlns:a16="http://schemas.microsoft.com/office/drawing/2014/main" id="{19BAE332-988B-A683-CCB6-ADF4A7986CB6}"/>
              </a:ext>
            </a:extLst>
          </p:cNvPr>
          <p:cNvSpPr>
            <a:spLocks noGrp="1"/>
          </p:cNvSpPr>
          <p:nvPr>
            <p:ph type="pic" sz="quarter" idx="10"/>
          </p:nvPr>
        </p:nvSpPr>
        <p:spPr/>
      </p:sp>
      <p:sp>
        <p:nvSpPr>
          <p:cNvPr id="10" name="Effective execution">
            <a:extLst>
              <a:ext uri="{FF2B5EF4-FFF2-40B4-BE49-F238E27FC236}">
                <a16:creationId xmlns:a16="http://schemas.microsoft.com/office/drawing/2014/main" id="{513DF972-C8BC-3163-43A1-9F7AB9364DFA}"/>
              </a:ext>
            </a:extLst>
          </p:cNvPr>
          <p:cNvSpPr txBox="1"/>
          <p:nvPr/>
        </p:nvSpPr>
        <p:spPr>
          <a:xfrm>
            <a:off x="2225603" y="9436262"/>
            <a:ext cx="9521568" cy="6331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3200">
                <a:solidFill>
                  <a:srgbClr val="FFFFFF"/>
                </a:solidFill>
              </a:defRPr>
            </a:lvl1pPr>
          </a:lstStyle>
          <a:p>
            <a:r>
              <a:rPr lang="en-US" dirty="0"/>
              <a:t>Visualization 4</a:t>
            </a:r>
          </a:p>
        </p:txBody>
      </p:sp>
      <p:sp>
        <p:nvSpPr>
          <p:cNvPr id="11" name="Donec id elit non mi porta gravida at eget metus. Sed posuere consectetur est. Donec id elit non mi porta gravida at eget metus.">
            <a:extLst>
              <a:ext uri="{FF2B5EF4-FFF2-40B4-BE49-F238E27FC236}">
                <a16:creationId xmlns:a16="http://schemas.microsoft.com/office/drawing/2014/main" id="{D653E5CB-CAE3-905E-4075-1C102198CAFF}"/>
              </a:ext>
            </a:extLst>
          </p:cNvPr>
          <p:cNvSpPr txBox="1"/>
          <p:nvPr/>
        </p:nvSpPr>
        <p:spPr>
          <a:xfrm>
            <a:off x="2206804" y="10145959"/>
            <a:ext cx="19275331" cy="131029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buFont typeface="Arial"/>
              <a:buChar char="•"/>
            </a:pPr>
            <a:r>
              <a:rPr lang="en-US" sz="3200" dirty="0"/>
              <a:t> The aim of this visualization is to see the difference in the average profits of the countries compared to one another. A bar graph was chosen to most easily compare categorical and continuous variables. </a:t>
            </a:r>
          </a:p>
        </p:txBody>
      </p:sp>
    </p:spTree>
    <p:extLst>
      <p:ext uri="{BB962C8B-B14F-4D97-AF65-F5344CB8AC3E}">
        <p14:creationId xmlns:p14="http://schemas.microsoft.com/office/powerpoint/2010/main" val="21252079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75756"/>
            <a:ext cx="9540459" cy="103118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nSpc>
                <a:spcPct val="120000"/>
              </a:lnSpc>
              <a:defRPr sz="5600">
                <a:solidFill>
                  <a:srgbClr val="FFFFFF"/>
                </a:solidFill>
              </a:defRPr>
            </a:lvl1pPr>
          </a:lstStyle>
          <a:p>
            <a:r>
              <a:rPr lang="en-US"/>
              <a:t>Total Profit of Countries </a:t>
            </a:r>
            <a:endParaRPr/>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3948197"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spAutoFit/>
          </a:bodyPr>
          <a:lstStyle>
            <a:lvl1pPr>
              <a:defRPr sz="1500" cap="all" spc="750">
                <a:solidFill>
                  <a:srgbClr val="FFFFFF"/>
                </a:solidFill>
              </a:defRPr>
            </a:lvl1pPr>
          </a:lstStyle>
          <a:p>
            <a:r>
              <a:rPr lang="en-US"/>
              <a:t>Final visualization</a:t>
            </a:r>
            <a:endParaRPr/>
          </a:p>
        </p:txBody>
      </p:sp>
      <p:pic>
        <p:nvPicPr>
          <p:cNvPr id="2" name="Picture 2" descr="Text&#10;&#10;Description automatically generated">
            <a:extLst>
              <a:ext uri="{FF2B5EF4-FFF2-40B4-BE49-F238E27FC236}">
                <a16:creationId xmlns:a16="http://schemas.microsoft.com/office/drawing/2014/main" id="{DAE04DF3-CB8C-D69A-FD05-70E3C5D3E9FA}"/>
              </a:ext>
            </a:extLst>
          </p:cNvPr>
          <p:cNvPicPr>
            <a:picLocks noChangeAspect="1"/>
          </p:cNvPicPr>
          <p:nvPr/>
        </p:nvPicPr>
        <p:blipFill>
          <a:blip r:embed="rId3"/>
          <a:stretch>
            <a:fillRect/>
          </a:stretch>
        </p:blipFill>
        <p:spPr>
          <a:xfrm>
            <a:off x="14944912" y="3288487"/>
            <a:ext cx="5563961" cy="9303203"/>
          </a:xfrm>
          <a:prstGeom prst="rect">
            <a:avLst/>
          </a:prstGeom>
          <a:ln w="57150">
            <a:solidFill>
              <a:schemeClr val="tx1"/>
            </a:solidFill>
          </a:ln>
        </p:spPr>
      </p:pic>
      <p:sp>
        <p:nvSpPr>
          <p:cNvPr id="5" name="TextBox 4">
            <a:extLst>
              <a:ext uri="{FF2B5EF4-FFF2-40B4-BE49-F238E27FC236}">
                <a16:creationId xmlns:a16="http://schemas.microsoft.com/office/drawing/2014/main" id="{DD56D9D3-0CFF-47E1-A229-06E5639741B9}"/>
              </a:ext>
            </a:extLst>
          </p:cNvPr>
          <p:cNvSpPr txBox="1"/>
          <p:nvPr/>
        </p:nvSpPr>
        <p:spPr>
          <a:xfrm>
            <a:off x="2824649" y="3289678"/>
            <a:ext cx="11601450" cy="172303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dirty="0"/>
              <a:t>United States leads in total profits by a large margin compared to other countries. It is also interesting </a:t>
            </a:r>
            <a:r>
              <a:rPr kumimoji="0" lang="en-US" sz="2700" b="0" i="0" u="none" strike="noStrike" cap="none" spc="0" normalizeH="0" baseline="0" dirty="0">
                <a:ln>
                  <a:noFill/>
                </a:ln>
                <a:effectLst/>
                <a:uFillTx/>
                <a:latin typeface="Lato Regular"/>
                <a:ea typeface="Lato Regular"/>
                <a:cs typeface="Lato Regular"/>
                <a:sym typeface="Lato Regular"/>
              </a:rPr>
              <a:t>to </a:t>
            </a:r>
            <a:r>
              <a:rPr lang="en-US" dirty="0"/>
              <a:t>see that the top five countries for total profit are on four different continents. </a:t>
            </a:r>
          </a:p>
        </p:txBody>
      </p:sp>
      <p:pic>
        <p:nvPicPr>
          <p:cNvPr id="6" name="Picture 6" descr="Map&#10;&#10;Description automatically generated">
            <a:extLst>
              <a:ext uri="{FF2B5EF4-FFF2-40B4-BE49-F238E27FC236}">
                <a16:creationId xmlns:a16="http://schemas.microsoft.com/office/drawing/2014/main" id="{919756C9-6FC1-DB8D-AE2A-43A0CD3D7503}"/>
              </a:ext>
            </a:extLst>
          </p:cNvPr>
          <p:cNvPicPr>
            <a:picLocks noChangeAspect="1"/>
          </p:cNvPicPr>
          <p:nvPr/>
        </p:nvPicPr>
        <p:blipFill>
          <a:blip r:embed="rId4"/>
          <a:stretch>
            <a:fillRect/>
          </a:stretch>
        </p:blipFill>
        <p:spPr>
          <a:xfrm>
            <a:off x="2871638" y="5303381"/>
            <a:ext cx="10458450" cy="7260489"/>
          </a:xfrm>
          <a:prstGeom prst="rect">
            <a:avLst/>
          </a:prstGeom>
          <a:ln w="57150">
            <a:solidFill>
              <a:schemeClr val="tx1"/>
            </a:solidFill>
          </a:ln>
        </p:spPr>
      </p:pic>
    </p:spTree>
    <p:extLst>
      <p:ext uri="{BB962C8B-B14F-4D97-AF65-F5344CB8AC3E}">
        <p14:creationId xmlns:p14="http://schemas.microsoft.com/office/powerpoint/2010/main" val="195306397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75756"/>
            <a:ext cx="9540459" cy="103118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spAutoFit/>
          </a:bodyPr>
          <a:lstStyle>
            <a:lvl1pPr>
              <a:lnSpc>
                <a:spcPct val="120000"/>
              </a:lnSpc>
              <a:defRPr sz="5600">
                <a:solidFill>
                  <a:srgbClr val="FFFFFF"/>
                </a:solidFill>
              </a:defRPr>
            </a:lvl1pPr>
          </a:lstStyle>
          <a:p>
            <a:r>
              <a:rPr lang="en-US"/>
              <a:t>Average Profit of Countries</a:t>
            </a:r>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3948197"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spAutoFit/>
          </a:bodyPr>
          <a:lstStyle>
            <a:lvl1pPr>
              <a:defRPr sz="1500" cap="all" spc="750">
                <a:solidFill>
                  <a:srgbClr val="FFFFFF"/>
                </a:solidFill>
              </a:defRPr>
            </a:lvl1pPr>
          </a:lstStyle>
          <a:p>
            <a:r>
              <a:rPr lang="en-US"/>
              <a:t>Final visualization</a:t>
            </a:r>
            <a:endParaRPr/>
          </a:p>
        </p:txBody>
      </p:sp>
      <p:pic>
        <p:nvPicPr>
          <p:cNvPr id="3" name="Picture 3" descr="Text&#10;&#10;Description automatically generated">
            <a:extLst>
              <a:ext uri="{FF2B5EF4-FFF2-40B4-BE49-F238E27FC236}">
                <a16:creationId xmlns:a16="http://schemas.microsoft.com/office/drawing/2014/main" id="{E82963F7-7AD0-2CBD-F3B2-27E484409E20}"/>
              </a:ext>
            </a:extLst>
          </p:cNvPr>
          <p:cNvPicPr>
            <a:picLocks noChangeAspect="1"/>
          </p:cNvPicPr>
          <p:nvPr/>
        </p:nvPicPr>
        <p:blipFill>
          <a:blip r:embed="rId3"/>
          <a:stretch>
            <a:fillRect/>
          </a:stretch>
        </p:blipFill>
        <p:spPr>
          <a:xfrm>
            <a:off x="17078662" y="4039725"/>
            <a:ext cx="3903889" cy="7121977"/>
          </a:xfrm>
          <a:prstGeom prst="rect">
            <a:avLst/>
          </a:prstGeom>
          <a:ln w="57150">
            <a:solidFill>
              <a:schemeClr val="tx1"/>
            </a:solidFill>
          </a:ln>
        </p:spPr>
      </p:pic>
      <p:sp>
        <p:nvSpPr>
          <p:cNvPr id="11" name="TextBox 10">
            <a:extLst>
              <a:ext uri="{FF2B5EF4-FFF2-40B4-BE49-F238E27FC236}">
                <a16:creationId xmlns:a16="http://schemas.microsoft.com/office/drawing/2014/main" id="{91F82ECE-0750-85A1-2CC7-4A949CCE2A80}"/>
              </a:ext>
            </a:extLst>
          </p:cNvPr>
          <p:cNvSpPr txBox="1"/>
          <p:nvPr/>
        </p:nvSpPr>
        <p:spPr>
          <a:xfrm>
            <a:off x="1639006" y="4034609"/>
            <a:ext cx="14132378" cy="11828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dirty="0"/>
              <a:t>Malta takes the top result and the United States is now the seventh rank. China and New Zealand both remain in the top five rankings of countries between total and average profit</a:t>
            </a:r>
          </a:p>
        </p:txBody>
      </p:sp>
      <p:pic>
        <p:nvPicPr>
          <p:cNvPr id="7" name="Picture 7" descr="Chart, bar chart&#10;&#10;Description automatically generated">
            <a:extLst>
              <a:ext uri="{FF2B5EF4-FFF2-40B4-BE49-F238E27FC236}">
                <a16:creationId xmlns:a16="http://schemas.microsoft.com/office/drawing/2014/main" id="{48D21718-6B39-72DE-EF13-303ED8E23AF1}"/>
              </a:ext>
            </a:extLst>
          </p:cNvPr>
          <p:cNvPicPr>
            <a:picLocks noChangeAspect="1"/>
          </p:cNvPicPr>
          <p:nvPr/>
        </p:nvPicPr>
        <p:blipFill>
          <a:blip r:embed="rId4"/>
          <a:stretch>
            <a:fillRect/>
          </a:stretch>
        </p:blipFill>
        <p:spPr>
          <a:xfrm>
            <a:off x="1433962" y="5858737"/>
            <a:ext cx="14547396" cy="5289096"/>
          </a:xfrm>
          <a:prstGeom prst="rect">
            <a:avLst/>
          </a:prstGeom>
          <a:ln w="57150">
            <a:solidFill>
              <a:schemeClr val="tx1"/>
            </a:solidFill>
          </a:ln>
        </p:spPr>
      </p:pic>
    </p:spTree>
    <p:extLst>
      <p:ext uri="{BB962C8B-B14F-4D97-AF65-F5344CB8AC3E}">
        <p14:creationId xmlns:p14="http://schemas.microsoft.com/office/powerpoint/2010/main" val="189038314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Donec id elit non mi porta gravida at eget metus. Sed posuere consectetur est Donec id elit non mi porta gravida at eget metus. Sed posuere consectetur est"/>
          <p:cNvSpPr txBox="1"/>
          <p:nvPr/>
        </p:nvSpPr>
        <p:spPr>
          <a:xfrm>
            <a:off x="1052172" y="2403205"/>
            <a:ext cx="9716316" cy="10304103"/>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pPr algn="just"/>
            <a:r>
              <a:rPr lang="en-US" dirty="0">
                <a:solidFill>
                  <a:srgbClr val="FFFFFF"/>
                </a:solidFill>
              </a:rPr>
              <a:t>Profit analysis Scatter Plots</a:t>
            </a:r>
          </a:p>
          <a:p>
            <a:pPr algn="just"/>
            <a:endParaRPr lang="en-US"/>
          </a:p>
          <a:p>
            <a:pPr algn="just"/>
            <a:r>
              <a:rPr lang="en-US" dirty="0"/>
              <a:t>1. Production investment for a movie seems to have some impact on profits. Movies that earned very high profits (over $300M)  range from budgets $5M to $317M. This means that factors, other than budget, also impact a film’s profitability. </a:t>
            </a:r>
          </a:p>
          <a:p>
            <a:pPr algn="just"/>
            <a:endParaRPr lang="en-US"/>
          </a:p>
          <a:p>
            <a:pPr algn="just"/>
            <a:r>
              <a:rPr lang="en-US" dirty="0"/>
              <a:t>2. Most profitable movies are concentrated between an IMDb user rating from 6 to 9. But so are low profit movies. High rated movies on IMDb could be strongly correlated with profits.</a:t>
            </a:r>
          </a:p>
          <a:p>
            <a:pPr algn="just"/>
            <a:endParaRPr lang="en-US"/>
          </a:p>
          <a:p>
            <a:pPr algn="just"/>
            <a:r>
              <a:rPr lang="en-US" dirty="0"/>
              <a:t>3. A movie runtime of 80-160 mins apparently attracts most sales. But even low profit movies are clustered around this runtime range. The trend line is stronger than IMDb score but weaker than Budget.</a:t>
            </a:r>
          </a:p>
          <a:p>
            <a:pPr algn="just"/>
            <a:endParaRPr lang="en-US"/>
          </a:p>
          <a:p>
            <a:pPr algn="just"/>
            <a:r>
              <a:rPr lang="en-US" dirty="0"/>
              <a:t>All 3 variables display a relationship with profits, but none seem to be causal in nature. Other factors probably impact business as well.</a:t>
            </a:r>
          </a:p>
        </p:txBody>
      </p:sp>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53345"/>
            <a:ext cx="11120488" cy="103118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nSpc>
                <a:spcPct val="120000"/>
              </a:lnSpc>
              <a:defRPr sz="5600">
                <a:solidFill>
                  <a:srgbClr val="FFFFFF"/>
                </a:solidFill>
              </a:defRPr>
            </a:lvl1pPr>
          </a:lstStyle>
          <a:p>
            <a:r>
              <a:rPr lang="en-US"/>
              <a:t>Story Board and Key Findings (1) </a:t>
            </a:r>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1195840"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spAutoFit/>
          </a:bodyPr>
          <a:lstStyle>
            <a:lvl1pPr>
              <a:defRPr sz="1500" cap="all" spc="750">
                <a:solidFill>
                  <a:srgbClr val="FFFFFF"/>
                </a:solidFill>
              </a:defRPr>
            </a:lvl1pPr>
          </a:lstStyle>
          <a:p>
            <a:r>
              <a:rPr lang="en-US"/>
              <a:t>story</a:t>
            </a:r>
            <a:endParaRPr/>
          </a:p>
        </p:txBody>
      </p:sp>
      <p:pic>
        <p:nvPicPr>
          <p:cNvPr id="2" name="Picture 2" descr="Chart, scatter chart&#10;&#10;Description automatically generated">
            <a:extLst>
              <a:ext uri="{FF2B5EF4-FFF2-40B4-BE49-F238E27FC236}">
                <a16:creationId xmlns:a16="http://schemas.microsoft.com/office/drawing/2014/main" id="{EF51875A-2930-83FE-F6AA-6C2B7B59F8D1}"/>
              </a:ext>
            </a:extLst>
          </p:cNvPr>
          <p:cNvPicPr>
            <a:picLocks noChangeAspect="1"/>
          </p:cNvPicPr>
          <p:nvPr/>
        </p:nvPicPr>
        <p:blipFill>
          <a:blip r:embed="rId3"/>
          <a:stretch>
            <a:fillRect/>
          </a:stretch>
        </p:blipFill>
        <p:spPr>
          <a:xfrm>
            <a:off x="11197526" y="2813216"/>
            <a:ext cx="12373882" cy="9840684"/>
          </a:xfrm>
          <a:prstGeom prst="rect">
            <a:avLst/>
          </a:prstGeom>
        </p:spPr>
      </p:pic>
    </p:spTree>
    <p:extLst>
      <p:ext uri="{BB962C8B-B14F-4D97-AF65-F5344CB8AC3E}">
        <p14:creationId xmlns:p14="http://schemas.microsoft.com/office/powerpoint/2010/main" val="409707360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Donec id elit non mi porta gravida at eget metus. Sed posuere consectetur est Donec id elit non mi porta gravida at eget metus. Sed posuere consectetur est"/>
          <p:cNvSpPr txBox="1"/>
          <p:nvPr/>
        </p:nvSpPr>
        <p:spPr>
          <a:xfrm>
            <a:off x="440942" y="2183930"/>
            <a:ext cx="8940854" cy="12464694"/>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pPr algn="just"/>
            <a:r>
              <a:rPr lang="en-US" b="1">
                <a:solidFill>
                  <a:schemeClr val="tx1">
                    <a:lumMod val="20000"/>
                    <a:lumOff val="80000"/>
                  </a:schemeClr>
                </a:solidFill>
              </a:rPr>
              <a:t>Time Series Analysis of Genres:</a:t>
            </a:r>
          </a:p>
          <a:p>
            <a:pPr marL="457200" indent="-457200" algn="just">
              <a:buFont typeface="Arial" panose="020B0604020202020204" pitchFamily="34" charset="0"/>
              <a:buChar char="•"/>
            </a:pPr>
            <a:r>
              <a:rPr lang="en-US">
                <a:solidFill>
                  <a:schemeClr val="tx1"/>
                </a:solidFill>
              </a:rPr>
              <a:t>Comedy and Action are the top two Genres of the Movie Industry, with Drama coming in third. </a:t>
            </a:r>
          </a:p>
          <a:p>
            <a:pPr marL="457200" indent="-457200" algn="just">
              <a:buFont typeface="Arial" panose="020B0604020202020204" pitchFamily="34" charset="0"/>
              <a:buChar char="•"/>
            </a:pPr>
            <a:r>
              <a:rPr lang="en-US">
                <a:solidFill>
                  <a:schemeClr val="tx1"/>
                </a:solidFill>
              </a:rPr>
              <a:t>Animation is ranked far lower. </a:t>
            </a:r>
          </a:p>
          <a:p>
            <a:pPr marL="457200" indent="-457200" algn="just">
              <a:buFont typeface="Arial" panose="020B0604020202020204" pitchFamily="34" charset="0"/>
              <a:buChar char="•"/>
            </a:pPr>
            <a:endParaRPr lang="en-US">
              <a:solidFill>
                <a:schemeClr val="tx1"/>
              </a:solidFill>
            </a:endParaRPr>
          </a:p>
          <a:p>
            <a:pPr algn="just"/>
            <a:r>
              <a:rPr lang="en-US" b="1">
                <a:solidFill>
                  <a:schemeClr val="tx1">
                    <a:lumMod val="20000"/>
                    <a:lumOff val="80000"/>
                  </a:schemeClr>
                </a:solidFill>
              </a:rPr>
              <a:t>Top Performing Genres by Release Month Based on Average Profit per Movie:</a:t>
            </a:r>
            <a:endParaRPr lang="en-US">
              <a:solidFill>
                <a:schemeClr val="tx1">
                  <a:lumMod val="20000"/>
                  <a:lumOff val="80000"/>
                </a:schemeClr>
              </a:solidFill>
            </a:endParaRPr>
          </a:p>
          <a:p>
            <a:pPr marL="285750" indent="-285750" algn="just">
              <a:buFont typeface="Arial" panose="020B0604020202020204" pitchFamily="34" charset="0"/>
              <a:buChar char="•"/>
            </a:pPr>
            <a:endParaRPr lang="en-US"/>
          </a:p>
          <a:p>
            <a:pPr marL="285750" indent="-285750" algn="just">
              <a:buFont typeface="Arial" panose="020B0604020202020204" pitchFamily="34" charset="0"/>
              <a:buChar char="•"/>
            </a:pPr>
            <a:r>
              <a:rPr lang="en-US"/>
              <a:t>Animation is the top genre based on highest average profits per movie.</a:t>
            </a:r>
            <a:endParaRPr lang="en-US">
              <a:solidFill>
                <a:srgbClr val="E8EDF1"/>
              </a:solidFill>
            </a:endParaRPr>
          </a:p>
          <a:p>
            <a:pPr marL="285750" indent="-285750" algn="just">
              <a:buFont typeface="Arial" panose="020B0604020202020204" pitchFamily="34" charset="0"/>
              <a:buChar char="•"/>
            </a:pPr>
            <a:r>
              <a:rPr lang="en-US"/>
              <a:t>The genre is most prominent in May-July, which could be due to summer vacations at educational institutions.</a:t>
            </a:r>
            <a:endParaRPr lang="en-US">
              <a:solidFill>
                <a:srgbClr val="E8EDF1"/>
              </a:solidFill>
            </a:endParaRPr>
          </a:p>
          <a:p>
            <a:pPr marL="285750" indent="-285750" algn="just">
              <a:buFont typeface="Arial" panose="020B0604020202020204" pitchFamily="34" charset="0"/>
              <a:buChar char="•"/>
            </a:pPr>
            <a:r>
              <a:rPr lang="en-US"/>
              <a:t>Action and Comedy are the next two top genres by the same measure.</a:t>
            </a:r>
            <a:endParaRPr lang="en-US">
              <a:solidFill>
                <a:schemeClr val="tx1">
                  <a:lumMod val="20000"/>
                  <a:lumOff val="80000"/>
                </a:schemeClr>
              </a:solidFill>
            </a:endParaRPr>
          </a:p>
          <a:p>
            <a:pPr marL="285750" indent="-285750" algn="just">
              <a:buFont typeface="Arial" panose="020B0604020202020204" pitchFamily="34" charset="0"/>
              <a:buChar char="•"/>
            </a:pPr>
            <a:endParaRPr lang="en-US">
              <a:solidFill>
                <a:schemeClr val="tx1"/>
              </a:solidFill>
            </a:endParaRPr>
          </a:p>
          <a:p>
            <a:pPr algn="just"/>
            <a:r>
              <a:rPr lang="en-US">
                <a:solidFill>
                  <a:srgbClr val="FFFFFF"/>
                </a:solidFill>
              </a:rPr>
              <a:t>Dashboard Insights: </a:t>
            </a:r>
            <a:endParaRPr lang="en-US">
              <a:solidFill>
                <a:schemeClr val="tx1"/>
              </a:solidFill>
            </a:endParaRPr>
          </a:p>
          <a:p>
            <a:pPr marL="457200" indent="-457200" algn="just">
              <a:buFont typeface="Arial"/>
              <a:buChar char="•"/>
            </a:pPr>
            <a:r>
              <a:rPr lang="en-US">
                <a:solidFill>
                  <a:schemeClr val="tx1"/>
                </a:solidFill>
              </a:rPr>
              <a:t>Although Comedy and Action lead the movie industry as top genres, they do not lead in Average Profits. </a:t>
            </a:r>
          </a:p>
          <a:p>
            <a:pPr marL="457200" indent="-457200" algn="just">
              <a:buFont typeface="Arial"/>
              <a:buChar char="•"/>
            </a:pPr>
            <a:r>
              <a:rPr lang="en-US">
                <a:solidFill>
                  <a:schemeClr val="tx1"/>
                </a:solidFill>
              </a:rPr>
              <a:t>Animation generally has the highest Average Profits per month, with Action coming in second and Comedy in third.</a:t>
            </a:r>
          </a:p>
          <a:p>
            <a:pPr algn="just"/>
            <a:endParaRPr lang="en-US">
              <a:solidFill>
                <a:srgbClr val="FFFFFF"/>
              </a:solidFill>
            </a:endParaRPr>
          </a:p>
          <a:p>
            <a:pPr marL="457200" indent="-457200" algn="just">
              <a:buFont typeface="Arial" panose="020B0604020202020204" pitchFamily="34" charset="0"/>
              <a:buChar char="•"/>
            </a:pPr>
            <a:endParaRPr lang="en-US">
              <a:solidFill>
                <a:schemeClr val="tx1"/>
              </a:solidFill>
            </a:endParaRPr>
          </a:p>
        </p:txBody>
      </p:sp>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53345"/>
            <a:ext cx="11669576" cy="10535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nSpc>
                <a:spcPct val="120000"/>
              </a:lnSpc>
              <a:defRPr sz="5600">
                <a:solidFill>
                  <a:srgbClr val="FFFFFF"/>
                </a:solidFill>
              </a:defRPr>
            </a:lvl1pPr>
          </a:lstStyle>
          <a:p>
            <a:r>
              <a:rPr lang="en-US"/>
              <a:t>Story Board and Key Findings (2)</a:t>
            </a:r>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1195840"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spAutoFit/>
          </a:bodyPr>
          <a:lstStyle>
            <a:lvl1pPr>
              <a:defRPr sz="1500" cap="all" spc="750">
                <a:solidFill>
                  <a:srgbClr val="FFFFFF"/>
                </a:solidFill>
              </a:defRPr>
            </a:lvl1pPr>
          </a:lstStyle>
          <a:p>
            <a:r>
              <a:rPr lang="en-US"/>
              <a:t>story</a:t>
            </a:r>
            <a:endParaRPr/>
          </a:p>
        </p:txBody>
      </p:sp>
      <p:pic>
        <p:nvPicPr>
          <p:cNvPr id="1026" name="Picture 2">
            <a:extLst>
              <a:ext uri="{FF2B5EF4-FFF2-40B4-BE49-F238E27FC236}">
                <a16:creationId xmlns:a16="http://schemas.microsoft.com/office/drawing/2014/main" id="{D690A887-D56A-B202-990A-158188B387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21240" y="3048545"/>
            <a:ext cx="13718324" cy="9760251"/>
          </a:xfrm>
          <a:prstGeom prst="rect">
            <a:avLst/>
          </a:prstGeom>
          <a:noFill/>
          <a:ln w="57150">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884508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Donec id elit non mi porta gravida at eget metus. Sed posuere consectetur est Donec id elit non mi porta gravida at eget metus. Sed posuere consectetur est"/>
          <p:cNvSpPr txBox="1"/>
          <p:nvPr/>
        </p:nvSpPr>
        <p:spPr>
          <a:xfrm>
            <a:off x="1052172" y="3125582"/>
            <a:ext cx="8503946" cy="922380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algn="just"/>
            <a:r>
              <a:rPr lang="en-US" b="1" dirty="0">
                <a:solidFill>
                  <a:schemeClr val="tx1">
                    <a:lumMod val="20000"/>
                    <a:lumOff val="80000"/>
                  </a:schemeClr>
                </a:solidFill>
              </a:rPr>
              <a:t>Most Profitable years</a:t>
            </a:r>
            <a:endParaRPr lang="en-US" dirty="0">
              <a:solidFill>
                <a:schemeClr val="tx1">
                  <a:lumMod val="20000"/>
                  <a:lumOff val="80000"/>
                </a:schemeClr>
              </a:solidFill>
            </a:endParaRPr>
          </a:p>
          <a:p>
            <a:pPr algn="just">
              <a:buFont typeface="Arial" panose="020B0604020202020204" pitchFamily="34" charset="0"/>
              <a:buChar char="•"/>
            </a:pPr>
            <a:r>
              <a:rPr lang="en-US" dirty="0"/>
              <a:t> Comparing revenue based on year released is not the best indicator to tell whether movies cluster during certain periods. It’s evident that movies that have released more movies have a higher profit. The yearly rate of movies being released has also increased since 1980. </a:t>
            </a:r>
            <a:endParaRPr lang="en-US" dirty="0">
              <a:solidFill>
                <a:schemeClr val="tx1"/>
              </a:solidFill>
            </a:endParaRPr>
          </a:p>
          <a:p>
            <a:pPr algn="just">
              <a:buFont typeface="Arial" panose="020B0604020202020204" pitchFamily="34" charset="0"/>
              <a:buChar char="•"/>
            </a:pPr>
            <a:endParaRPr lang="en-US" dirty="0"/>
          </a:p>
          <a:p>
            <a:pPr algn="just"/>
            <a:r>
              <a:rPr lang="en-US" b="1" dirty="0">
                <a:solidFill>
                  <a:schemeClr val="tx1">
                    <a:lumMod val="20000"/>
                    <a:lumOff val="80000"/>
                  </a:schemeClr>
                </a:solidFill>
              </a:rPr>
              <a:t>Profit by Month (2015-2019)</a:t>
            </a:r>
            <a:endParaRPr lang="en-US" dirty="0">
              <a:solidFill>
                <a:schemeClr val="tx1">
                  <a:lumMod val="20000"/>
                  <a:lumOff val="80000"/>
                </a:schemeClr>
              </a:solidFill>
            </a:endParaRPr>
          </a:p>
          <a:p>
            <a:pPr algn="just">
              <a:buFont typeface="Arial" panose="020B0604020202020204" pitchFamily="34" charset="0"/>
              <a:buChar char="•"/>
            </a:pPr>
            <a:r>
              <a:rPr lang="en-US" dirty="0"/>
              <a:t> After looking at the common patterns within 2015-2019, the Summer and Winter are the seasons with the most movies released, also making them the most profitable. Meanwhile 2019 is the year with the highest overall profit in the line graph, 2017 had the highest number of movies released and had the highest earning point in the five years. </a:t>
            </a:r>
          </a:p>
          <a:p>
            <a:pPr marL="457200" indent="-457200" algn="just">
              <a:buFont typeface="Arial" panose="020B0604020202020204" pitchFamily="34" charset="0"/>
              <a:buChar char="•"/>
            </a:pPr>
            <a:endParaRPr dirty="0">
              <a:solidFill>
                <a:schemeClr val="tx1"/>
              </a:solidFill>
            </a:endParaRPr>
          </a:p>
        </p:txBody>
      </p:sp>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53345"/>
            <a:ext cx="10952400" cy="105359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5600">
                <a:solidFill>
                  <a:srgbClr val="FFFFFF"/>
                </a:solidFill>
              </a:defRPr>
            </a:lvl1pPr>
          </a:lstStyle>
          <a:p>
            <a:r>
              <a:rPr lang="en-US" dirty="0"/>
              <a:t>Story Board and Key Findings (3)</a:t>
            </a:r>
            <a:endParaRPr dirty="0"/>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1195840" cy="36862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spAutoFit/>
          </a:bodyPr>
          <a:lstStyle>
            <a:lvl1pPr>
              <a:defRPr sz="1500" cap="all" spc="750">
                <a:solidFill>
                  <a:srgbClr val="FFFFFF"/>
                </a:solidFill>
              </a:defRPr>
            </a:lvl1pPr>
          </a:lstStyle>
          <a:p>
            <a:r>
              <a:rPr lang="en-US" dirty="0"/>
              <a:t>story</a:t>
            </a:r>
            <a:endParaRPr dirty="0"/>
          </a:p>
        </p:txBody>
      </p:sp>
      <p:pic>
        <p:nvPicPr>
          <p:cNvPr id="2" name="Picture 2" descr="Chart&#10;&#10;Description automatically generated">
            <a:extLst>
              <a:ext uri="{FF2B5EF4-FFF2-40B4-BE49-F238E27FC236}">
                <a16:creationId xmlns:a16="http://schemas.microsoft.com/office/drawing/2014/main" id="{3EB1345A-8779-A37D-3170-B1875386DAC8}"/>
              </a:ext>
            </a:extLst>
          </p:cNvPr>
          <p:cNvPicPr>
            <a:picLocks noChangeAspect="1"/>
          </p:cNvPicPr>
          <p:nvPr/>
        </p:nvPicPr>
        <p:blipFill>
          <a:blip r:embed="rId3"/>
          <a:stretch>
            <a:fillRect/>
          </a:stretch>
        </p:blipFill>
        <p:spPr>
          <a:xfrm>
            <a:off x="9989820" y="3125582"/>
            <a:ext cx="13659570" cy="9764077"/>
          </a:xfrm>
          <a:prstGeom prst="rect">
            <a:avLst/>
          </a:prstGeom>
          <a:ln w="57150">
            <a:solidFill>
              <a:schemeClr val="tx1"/>
            </a:solidFill>
          </a:ln>
        </p:spPr>
      </p:pic>
    </p:spTree>
    <p:extLst>
      <p:ext uri="{BB962C8B-B14F-4D97-AF65-F5344CB8AC3E}">
        <p14:creationId xmlns:p14="http://schemas.microsoft.com/office/powerpoint/2010/main" val="18290476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Donec id elit non mi porta gravida at eget metus. Sed posuere consectetur est Donec id elit non mi porta gravida at eget metus. Sed posuere consectetur est"/>
          <p:cNvSpPr txBox="1"/>
          <p:nvPr/>
        </p:nvSpPr>
        <p:spPr>
          <a:xfrm>
            <a:off x="1052172" y="3528299"/>
            <a:ext cx="8492874" cy="544277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pPr algn="just"/>
            <a:r>
              <a:rPr lang="en-US" b="1">
                <a:solidFill>
                  <a:schemeClr val="tx1">
                    <a:lumMod val="20000"/>
                    <a:lumOff val="80000"/>
                  </a:schemeClr>
                </a:solidFill>
              </a:rPr>
              <a:t>Director and Company Relevancy</a:t>
            </a:r>
          </a:p>
          <a:p>
            <a:pPr marL="457200" indent="-457200" algn="just">
              <a:buFont typeface="Arial" panose="020B0604020202020204" pitchFamily="34" charset="0"/>
              <a:buChar char="•"/>
            </a:pPr>
            <a:r>
              <a:rPr lang="en-US"/>
              <a:t>We find that directors and production companies in the USA receive more votes than films do in the non-US countries.</a:t>
            </a:r>
          </a:p>
          <a:p>
            <a:pPr marL="457200" indent="-457200" algn="just">
              <a:buFont typeface="Arial" panose="020B0604020202020204" pitchFamily="34" charset="0"/>
              <a:buChar char="•"/>
            </a:pPr>
            <a:r>
              <a:rPr lang="en-US"/>
              <a:t>These findings suggest that there is both a language bias and a temporal bias in the distribution of user votes in IMDb. </a:t>
            </a:r>
          </a:p>
          <a:p>
            <a:pPr marL="457200" indent="-457200" algn="just">
              <a:buFont typeface="Arial" panose="020B0604020202020204" pitchFamily="34" charset="0"/>
              <a:buChar char="•"/>
            </a:pPr>
            <a:r>
              <a:rPr lang="en-US"/>
              <a:t>This tells us that the movies released in the country of the US have the most popularity compared to movies released in non-US groups.</a:t>
            </a:r>
            <a:endParaRPr>
              <a:solidFill>
                <a:schemeClr val="tx1"/>
              </a:solidFill>
            </a:endParaRPr>
          </a:p>
        </p:txBody>
      </p:sp>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53345"/>
            <a:ext cx="12409164" cy="10535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nSpc>
                <a:spcPct val="120000"/>
              </a:lnSpc>
              <a:defRPr sz="5600">
                <a:solidFill>
                  <a:srgbClr val="FFFFFF"/>
                </a:solidFill>
              </a:defRPr>
            </a:lvl1pPr>
          </a:lstStyle>
          <a:p>
            <a:r>
              <a:rPr lang="en-US"/>
              <a:t>Story Board and Key Findings (4)</a:t>
            </a:r>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1195840"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spAutoFit/>
          </a:bodyPr>
          <a:lstStyle>
            <a:lvl1pPr>
              <a:defRPr sz="1500" cap="all" spc="750">
                <a:solidFill>
                  <a:srgbClr val="FFFFFF"/>
                </a:solidFill>
              </a:defRPr>
            </a:lvl1pPr>
          </a:lstStyle>
          <a:p>
            <a:r>
              <a:rPr lang="en-US"/>
              <a:t>story</a:t>
            </a:r>
            <a:endParaRPr/>
          </a:p>
        </p:txBody>
      </p:sp>
      <p:pic>
        <p:nvPicPr>
          <p:cNvPr id="3" name="Picture 3">
            <a:extLst>
              <a:ext uri="{FF2B5EF4-FFF2-40B4-BE49-F238E27FC236}">
                <a16:creationId xmlns:a16="http://schemas.microsoft.com/office/drawing/2014/main" id="{59993ECA-A05A-FAB6-2126-5A185610AEA3}"/>
              </a:ext>
            </a:extLst>
          </p:cNvPr>
          <p:cNvPicPr>
            <a:picLocks noChangeAspect="1"/>
          </p:cNvPicPr>
          <p:nvPr/>
        </p:nvPicPr>
        <p:blipFill>
          <a:blip r:embed="rId3"/>
          <a:stretch>
            <a:fillRect/>
          </a:stretch>
        </p:blipFill>
        <p:spPr>
          <a:xfrm>
            <a:off x="10090702" y="2607034"/>
            <a:ext cx="13465175" cy="9604375"/>
          </a:xfrm>
          <a:prstGeom prst="rect">
            <a:avLst/>
          </a:prstGeom>
          <a:ln w="57150">
            <a:solidFill>
              <a:schemeClr val="tx1"/>
            </a:solidFill>
          </a:ln>
        </p:spPr>
      </p:pic>
    </p:spTree>
    <p:extLst>
      <p:ext uri="{BB962C8B-B14F-4D97-AF65-F5344CB8AC3E}">
        <p14:creationId xmlns:p14="http://schemas.microsoft.com/office/powerpoint/2010/main" val="227622144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Donec id elit non mi porta gravida at eget metus. Sed posuere consectetur est Donec id elit non mi porta gravida at eget metus. Sed posuere consectetur est"/>
          <p:cNvSpPr txBox="1"/>
          <p:nvPr/>
        </p:nvSpPr>
        <p:spPr>
          <a:xfrm>
            <a:off x="1052172" y="4108799"/>
            <a:ext cx="8677636" cy="544277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pPr algn="just"/>
            <a:r>
              <a:rPr lang="en-US">
                <a:solidFill>
                  <a:srgbClr val="FFFFFF"/>
                </a:solidFill>
              </a:rPr>
              <a:t>Most Profitable Country</a:t>
            </a:r>
          </a:p>
          <a:p>
            <a:pPr algn="just"/>
            <a:endParaRPr lang="en-US"/>
          </a:p>
          <a:p>
            <a:pPr algn="just"/>
            <a:r>
              <a:rPr lang="en-US"/>
              <a:t>Seen in the table and global map it is apparent that the United States had the largest film industry of all the countries for the total profit. It is surprising that Malta has the highest average profit for the industry, however, this is mainly due to only one movie from the country. It is insightful to see that for the total profits of countries there is a great spread between the regions of where these countries are located. </a:t>
            </a:r>
          </a:p>
        </p:txBody>
      </p:sp>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53345"/>
            <a:ext cx="11535106" cy="105359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nSpc>
                <a:spcPct val="120000"/>
              </a:lnSpc>
              <a:defRPr sz="5600">
                <a:solidFill>
                  <a:srgbClr val="FFFFFF"/>
                </a:solidFill>
              </a:defRPr>
            </a:lvl1pPr>
          </a:lstStyle>
          <a:p>
            <a:r>
              <a:rPr lang="en-US"/>
              <a:t>Story Board and Key Findings (5)</a:t>
            </a:r>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1195840"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spAutoFit/>
          </a:bodyPr>
          <a:lstStyle>
            <a:lvl1pPr>
              <a:defRPr sz="1500" cap="all" spc="750">
                <a:solidFill>
                  <a:srgbClr val="FFFFFF"/>
                </a:solidFill>
              </a:defRPr>
            </a:lvl1pPr>
          </a:lstStyle>
          <a:p>
            <a:r>
              <a:rPr lang="en-US"/>
              <a:t>story</a:t>
            </a:r>
            <a:endParaRPr/>
          </a:p>
        </p:txBody>
      </p:sp>
      <p:pic>
        <p:nvPicPr>
          <p:cNvPr id="5" name="Picture 5" descr="A picture containing chart&#10;&#10;Description automatically generated">
            <a:extLst>
              <a:ext uri="{FF2B5EF4-FFF2-40B4-BE49-F238E27FC236}">
                <a16:creationId xmlns:a16="http://schemas.microsoft.com/office/drawing/2014/main" id="{A4B9D570-8039-30B6-9E73-C918255E00F1}"/>
              </a:ext>
            </a:extLst>
          </p:cNvPr>
          <p:cNvPicPr>
            <a:picLocks noChangeAspect="1"/>
          </p:cNvPicPr>
          <p:nvPr/>
        </p:nvPicPr>
        <p:blipFill>
          <a:blip r:embed="rId3"/>
          <a:stretch>
            <a:fillRect/>
          </a:stretch>
        </p:blipFill>
        <p:spPr>
          <a:xfrm>
            <a:off x="10151287" y="3121575"/>
            <a:ext cx="13374460" cy="9603921"/>
          </a:xfrm>
          <a:prstGeom prst="rect">
            <a:avLst/>
          </a:prstGeom>
          <a:ln w="57150">
            <a:solidFill>
              <a:schemeClr val="tx1"/>
            </a:solidFill>
          </a:ln>
        </p:spPr>
      </p:pic>
    </p:spTree>
    <p:extLst>
      <p:ext uri="{BB962C8B-B14F-4D97-AF65-F5344CB8AC3E}">
        <p14:creationId xmlns:p14="http://schemas.microsoft.com/office/powerpoint/2010/main" val="2198861987"/>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Our Vision &amp; Mission"/>
          <p:cNvSpPr txBox="1"/>
          <p:nvPr/>
        </p:nvSpPr>
        <p:spPr>
          <a:xfrm>
            <a:off x="4310511" y="2437564"/>
            <a:ext cx="14624196" cy="95391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sz="5600">
                <a:solidFill>
                  <a:srgbClr val="FFFFFF"/>
                </a:solidFill>
              </a:defRPr>
            </a:lvl1pPr>
          </a:lstStyle>
          <a:p>
            <a:r>
              <a:rPr lang="en-US" sz="4800"/>
              <a:t>Visualization Goals</a:t>
            </a:r>
          </a:p>
        </p:txBody>
      </p:sp>
      <p:sp>
        <p:nvSpPr>
          <p:cNvPr id="81" name="Effective Presentation Template with Techy Look &amp; Feel.…"/>
          <p:cNvSpPr txBox="1"/>
          <p:nvPr/>
        </p:nvSpPr>
        <p:spPr>
          <a:xfrm>
            <a:off x="3037709" y="4112597"/>
            <a:ext cx="18008051" cy="3282181"/>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r>
              <a:rPr lang="en-US">
                <a:solidFill>
                  <a:srgbClr val="FFFFFF"/>
                </a:solidFill>
              </a:rPr>
              <a:t>Questions to Answer: </a:t>
            </a:r>
          </a:p>
          <a:p>
            <a:pPr marL="514350" indent="-514350">
              <a:buFont typeface="+mj-lt"/>
              <a:buAutoNum type="arabicPeriod"/>
            </a:pPr>
            <a:r>
              <a:rPr lang="en-US"/>
              <a:t>Which factors determine a movie’s success?</a:t>
            </a:r>
          </a:p>
          <a:p>
            <a:pPr marL="514350" indent="-514350">
              <a:buFont typeface="+mj-lt"/>
              <a:buAutoNum type="arabicPeriod"/>
            </a:pPr>
            <a:r>
              <a:rPr lang="en-US"/>
              <a:t>How does the share of genres/age rating change over time?</a:t>
            </a:r>
          </a:p>
          <a:p>
            <a:pPr marL="514350" indent="-514350">
              <a:buFont typeface="+mj-lt"/>
              <a:buAutoNum type="arabicPeriod"/>
            </a:pPr>
            <a:r>
              <a:rPr lang="en-US"/>
              <a:t>Do movie releases cluster within certain periods of a year?</a:t>
            </a:r>
          </a:p>
          <a:p>
            <a:pPr marL="514350" indent="-514350">
              <a:buFont typeface="+mj-lt"/>
              <a:buAutoNum type="arabicPeriod"/>
            </a:pPr>
            <a:r>
              <a:rPr lang="en-US"/>
              <a:t>Can we visualize company / director relevancy in the movie industry over-time?</a:t>
            </a:r>
          </a:p>
          <a:p>
            <a:pPr marL="514350" indent="-514350">
              <a:buFont typeface="+mj-lt"/>
              <a:buAutoNum type="arabicPeriod"/>
            </a:pPr>
            <a:r>
              <a:rPr lang="en-US"/>
              <a:t>Which are the top 15 countries based on movie profit rate? </a:t>
            </a:r>
            <a:endParaRPr lang="en-US" sz="2800"/>
          </a:p>
        </p:txBody>
      </p:sp>
      <p:sp>
        <p:nvSpPr>
          <p:cNvPr id="83" name="Line"/>
          <p:cNvSpPr/>
          <p:nvPr/>
        </p:nvSpPr>
        <p:spPr>
          <a:xfrm>
            <a:off x="3037708" y="3735165"/>
            <a:ext cx="15897000" cy="7730"/>
          </a:xfrm>
          <a:prstGeom prst="line">
            <a:avLst/>
          </a:prstGeom>
          <a:ln w="12700">
            <a:solidFill>
              <a:srgbClr val="949EDA"/>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a:p>
        </p:txBody>
      </p:sp>
      <p:sp>
        <p:nvSpPr>
          <p:cNvPr id="84" name="Product Development"/>
          <p:cNvSpPr txBox="1"/>
          <p:nvPr/>
        </p:nvSpPr>
        <p:spPr>
          <a:xfrm>
            <a:off x="4315002" y="7636653"/>
            <a:ext cx="12507880" cy="95391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b">
            <a:spAutoFit/>
          </a:bodyPr>
          <a:lstStyle>
            <a:lvl1pPr>
              <a:defRPr sz="5600">
                <a:solidFill>
                  <a:srgbClr val="FFFFFF"/>
                </a:solidFill>
              </a:defRPr>
            </a:lvl1pPr>
          </a:lstStyle>
          <a:p>
            <a:r>
              <a:rPr lang="en-US" sz="4800"/>
              <a:t>Collected Data</a:t>
            </a:r>
          </a:p>
        </p:txBody>
      </p:sp>
      <p:sp>
        <p:nvSpPr>
          <p:cNvPr id="85" name="Effective Presentation Template with Techy Look &amp; Feel.…"/>
          <p:cNvSpPr txBox="1"/>
          <p:nvPr/>
        </p:nvSpPr>
        <p:spPr>
          <a:xfrm>
            <a:off x="3042199" y="9337689"/>
            <a:ext cx="18008051" cy="2219582"/>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r>
              <a:rPr lang="en-US">
                <a:solidFill>
                  <a:srgbClr val="FFFFFF"/>
                </a:solidFill>
              </a:rPr>
              <a:t>Kaggle Dataset - Movie Industry</a:t>
            </a:r>
          </a:p>
          <a:p>
            <a:pPr marL="457200" indent="-457200">
              <a:buFont typeface="Arial" panose="020B0604020202020204" pitchFamily="34" charset="0"/>
              <a:buChar char="•"/>
            </a:pPr>
            <a:r>
              <a:rPr lang="en-US"/>
              <a:t>There are 6820 movies in the dataset (220 movies per year, 1986-2016)</a:t>
            </a:r>
          </a:p>
          <a:p>
            <a:pPr marL="457200" indent="-457200">
              <a:buFont typeface="Arial" panose="020B0604020202020204" pitchFamily="34" charset="0"/>
              <a:buChar char="•"/>
            </a:pPr>
            <a:r>
              <a:rPr lang="en-US"/>
              <a:t>This data was scraped from IMDb</a:t>
            </a:r>
          </a:p>
          <a:p>
            <a:pPr marL="457200" indent="-457200">
              <a:buFont typeface="Arial" panose="020B0604020202020204" pitchFamily="34" charset="0"/>
              <a:buChar char="•"/>
            </a:pPr>
            <a:r>
              <a:rPr lang="en-US" sz="2800"/>
              <a:t>https://</a:t>
            </a:r>
            <a:r>
              <a:rPr lang="en-US" sz="2800" err="1"/>
              <a:t>www.kaggle.com</a:t>
            </a:r>
            <a:r>
              <a:rPr lang="en-US" sz="2800"/>
              <a:t>/datasets/</a:t>
            </a:r>
            <a:r>
              <a:rPr lang="en-US" sz="2800" err="1"/>
              <a:t>danielgrijalvas</a:t>
            </a:r>
            <a:r>
              <a:rPr lang="en-US" sz="2800"/>
              <a:t>/movies</a:t>
            </a:r>
          </a:p>
        </p:txBody>
      </p:sp>
      <p:sp>
        <p:nvSpPr>
          <p:cNvPr id="87" name="Line"/>
          <p:cNvSpPr/>
          <p:nvPr/>
        </p:nvSpPr>
        <p:spPr>
          <a:xfrm>
            <a:off x="3042198" y="8960257"/>
            <a:ext cx="15892509" cy="1"/>
          </a:xfrm>
          <a:prstGeom prst="line">
            <a:avLst/>
          </a:prstGeom>
          <a:ln w="12700">
            <a:solidFill>
              <a:srgbClr val="838BC0"/>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a:p>
        </p:txBody>
      </p:sp>
      <p:sp>
        <p:nvSpPr>
          <p:cNvPr id="20" name="Shape">
            <a:extLst>
              <a:ext uri="{FF2B5EF4-FFF2-40B4-BE49-F238E27FC236}">
                <a16:creationId xmlns:a16="http://schemas.microsoft.com/office/drawing/2014/main" id="{83ADC52A-B5C0-CAC2-8B47-3FD4DC4158C6}"/>
              </a:ext>
            </a:extLst>
          </p:cNvPr>
          <p:cNvSpPr/>
          <p:nvPr/>
        </p:nvSpPr>
        <p:spPr>
          <a:xfrm>
            <a:off x="3377601" y="7956251"/>
            <a:ext cx="539124" cy="515684"/>
          </a:xfrm>
          <a:custGeom>
            <a:avLst/>
            <a:gdLst/>
            <a:ahLst/>
            <a:cxnLst>
              <a:cxn ang="0">
                <a:pos x="wd2" y="hd2"/>
              </a:cxn>
              <a:cxn ang="5400000">
                <a:pos x="wd2" y="hd2"/>
              </a:cxn>
              <a:cxn ang="10800000">
                <a:pos x="wd2" y="hd2"/>
              </a:cxn>
              <a:cxn ang="16200000">
                <a:pos x="wd2" y="hd2"/>
              </a:cxn>
            </a:cxnLst>
            <a:rect l="0" t="0" r="r" b="b"/>
            <a:pathLst>
              <a:path w="21600" h="21600" extrusionOk="0">
                <a:moveTo>
                  <a:pt x="20661" y="20618"/>
                </a:moveTo>
                <a:lnTo>
                  <a:pt x="17374" y="20618"/>
                </a:lnTo>
                <a:lnTo>
                  <a:pt x="17374" y="11782"/>
                </a:lnTo>
                <a:lnTo>
                  <a:pt x="3757" y="11782"/>
                </a:lnTo>
                <a:lnTo>
                  <a:pt x="3757" y="20618"/>
                </a:lnTo>
                <a:lnTo>
                  <a:pt x="939" y="20618"/>
                </a:lnTo>
                <a:lnTo>
                  <a:pt x="939" y="982"/>
                </a:lnTo>
                <a:lnTo>
                  <a:pt x="3757" y="982"/>
                </a:lnTo>
                <a:lnTo>
                  <a:pt x="3757" y="7855"/>
                </a:lnTo>
                <a:lnTo>
                  <a:pt x="14557" y="7855"/>
                </a:lnTo>
                <a:lnTo>
                  <a:pt x="14557" y="982"/>
                </a:lnTo>
                <a:lnTo>
                  <a:pt x="15965" y="982"/>
                </a:lnTo>
                <a:lnTo>
                  <a:pt x="20661" y="5891"/>
                </a:lnTo>
                <a:cubicBezTo>
                  <a:pt x="20661" y="5891"/>
                  <a:pt x="20661" y="20618"/>
                  <a:pt x="20661" y="20618"/>
                </a:cubicBezTo>
                <a:close/>
                <a:moveTo>
                  <a:pt x="16435" y="20618"/>
                </a:moveTo>
                <a:lnTo>
                  <a:pt x="4696" y="20618"/>
                </a:lnTo>
                <a:lnTo>
                  <a:pt x="4696" y="12764"/>
                </a:lnTo>
                <a:lnTo>
                  <a:pt x="16435" y="12764"/>
                </a:lnTo>
                <a:cubicBezTo>
                  <a:pt x="16435" y="12764"/>
                  <a:pt x="16435" y="20618"/>
                  <a:pt x="16435" y="20618"/>
                </a:cubicBezTo>
                <a:close/>
                <a:moveTo>
                  <a:pt x="4696" y="982"/>
                </a:moveTo>
                <a:lnTo>
                  <a:pt x="7983" y="982"/>
                </a:lnTo>
                <a:lnTo>
                  <a:pt x="7983" y="6873"/>
                </a:lnTo>
                <a:lnTo>
                  <a:pt x="4696" y="6873"/>
                </a:lnTo>
                <a:cubicBezTo>
                  <a:pt x="4696" y="6873"/>
                  <a:pt x="4696" y="982"/>
                  <a:pt x="4696" y="982"/>
                </a:cubicBezTo>
                <a:close/>
                <a:moveTo>
                  <a:pt x="8923" y="982"/>
                </a:moveTo>
                <a:lnTo>
                  <a:pt x="13618" y="982"/>
                </a:lnTo>
                <a:lnTo>
                  <a:pt x="13618" y="6873"/>
                </a:lnTo>
                <a:lnTo>
                  <a:pt x="8923" y="6873"/>
                </a:lnTo>
                <a:cubicBezTo>
                  <a:pt x="8923" y="6873"/>
                  <a:pt x="8923" y="982"/>
                  <a:pt x="8923" y="982"/>
                </a:cubicBezTo>
                <a:close/>
                <a:moveTo>
                  <a:pt x="16435" y="0"/>
                </a:moveTo>
                <a:lnTo>
                  <a:pt x="0" y="0"/>
                </a:lnTo>
                <a:lnTo>
                  <a:pt x="0" y="21600"/>
                </a:lnTo>
                <a:lnTo>
                  <a:pt x="21600" y="21600"/>
                </a:lnTo>
                <a:lnTo>
                  <a:pt x="21600" y="5400"/>
                </a:lnTo>
                <a:cubicBezTo>
                  <a:pt x="21600" y="5400"/>
                  <a:pt x="16435" y="0"/>
                  <a:pt x="16435" y="0"/>
                </a:cubicBezTo>
                <a:close/>
              </a:path>
            </a:pathLst>
          </a:custGeom>
          <a:solidFill>
            <a:srgbClr val="FFFFFF"/>
          </a:solidFill>
          <a:ln w="12700">
            <a:miter lim="400000"/>
          </a:ln>
        </p:spPr>
        <p:txBody>
          <a:bodyPr lIns="71437" tIns="71437" rIns="71437" bIns="71437" anchor="ctr"/>
          <a:lstStyle/>
          <a:p>
            <a:pPr defTabSz="457200">
              <a:lnSpc>
                <a:spcPct val="100000"/>
              </a:lnSpc>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
        <p:nvSpPr>
          <p:cNvPr id="25" name="Shape">
            <a:extLst>
              <a:ext uri="{FF2B5EF4-FFF2-40B4-BE49-F238E27FC236}">
                <a16:creationId xmlns:a16="http://schemas.microsoft.com/office/drawing/2014/main" id="{D535BBF6-2E6A-A45C-5D96-75581F64BDEA}"/>
              </a:ext>
            </a:extLst>
          </p:cNvPr>
          <p:cNvSpPr/>
          <p:nvPr/>
        </p:nvSpPr>
        <p:spPr>
          <a:xfrm>
            <a:off x="3377601" y="2798114"/>
            <a:ext cx="574493" cy="445583"/>
          </a:xfrm>
          <a:custGeom>
            <a:avLst/>
            <a:gdLst/>
            <a:ahLst/>
            <a:cxnLst>
              <a:cxn ang="0">
                <a:pos x="wd2" y="hd2"/>
              </a:cxn>
              <a:cxn ang="5400000">
                <a:pos x="wd2" y="hd2"/>
              </a:cxn>
              <a:cxn ang="10800000">
                <a:pos x="wd2" y="hd2"/>
              </a:cxn>
              <a:cxn ang="16200000">
                <a:pos x="wd2" y="hd2"/>
              </a:cxn>
            </a:cxnLst>
            <a:rect l="0" t="0" r="r" b="b"/>
            <a:pathLst>
              <a:path w="21600" h="21600" extrusionOk="0">
                <a:moveTo>
                  <a:pt x="1235" y="10296"/>
                </a:moveTo>
                <a:lnTo>
                  <a:pt x="3931" y="6822"/>
                </a:lnTo>
                <a:lnTo>
                  <a:pt x="8771" y="13060"/>
                </a:lnTo>
                <a:lnTo>
                  <a:pt x="17669" y="1592"/>
                </a:lnTo>
                <a:lnTo>
                  <a:pt x="20365" y="5066"/>
                </a:lnTo>
                <a:lnTo>
                  <a:pt x="8771" y="20008"/>
                </a:lnTo>
                <a:cubicBezTo>
                  <a:pt x="8771" y="20008"/>
                  <a:pt x="1235" y="10296"/>
                  <a:pt x="1235" y="10296"/>
                </a:cubicBezTo>
                <a:close/>
                <a:moveTo>
                  <a:pt x="17669" y="0"/>
                </a:moveTo>
                <a:lnTo>
                  <a:pt x="8771" y="11468"/>
                </a:lnTo>
                <a:lnTo>
                  <a:pt x="3931" y="5230"/>
                </a:lnTo>
                <a:lnTo>
                  <a:pt x="0" y="10296"/>
                </a:lnTo>
                <a:lnTo>
                  <a:pt x="8771" y="21600"/>
                </a:lnTo>
                <a:lnTo>
                  <a:pt x="21600" y="5066"/>
                </a:lnTo>
                <a:cubicBezTo>
                  <a:pt x="21600" y="5066"/>
                  <a:pt x="17669" y="0"/>
                  <a:pt x="17669" y="0"/>
                </a:cubicBezTo>
                <a:close/>
              </a:path>
            </a:pathLst>
          </a:custGeom>
          <a:solidFill>
            <a:srgbClr val="FFFFFF"/>
          </a:solidFill>
          <a:ln w="12700">
            <a:miter lim="400000"/>
          </a:ln>
        </p:spPr>
        <p:txBody>
          <a:bodyPr lIns="71437" tIns="71437" rIns="71437" bIns="71437" anchor="ctr"/>
          <a:lstStyle/>
          <a:p>
            <a:pPr defTabSz="457200">
              <a:lnSpc>
                <a:spcPct val="100000"/>
              </a:lnSpc>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Rectangle"/>
          <p:cNvSpPr/>
          <p:nvPr/>
        </p:nvSpPr>
        <p:spPr>
          <a:xfrm>
            <a:off x="-19523" y="698043"/>
            <a:ext cx="24403523" cy="2767342"/>
          </a:xfrm>
          <a:prstGeom prst="rect">
            <a:avLst/>
          </a:prstGeom>
          <a:gradFill>
            <a:gsLst>
              <a:gs pos="0">
                <a:srgbClr val="6AB2F2"/>
              </a:gs>
              <a:gs pos="100000">
                <a:srgbClr val="2D2E3B"/>
              </a:gs>
            </a:gsLst>
            <a:lin ang="2509508"/>
          </a:gradFill>
          <a:ln w="12700">
            <a:miter lim="400000"/>
          </a:ln>
        </p:spPr>
        <p:txBody>
          <a:bodyPr lIns="71437" tIns="71437" rIns="71437" bIns="71437" anchor="ctr"/>
          <a:lstStyle/>
          <a:p>
            <a:pPr algn="ctr">
              <a:lnSpc>
                <a:spcPct val="100000"/>
              </a:lnSpc>
              <a:defRPr sz="3200">
                <a:solidFill>
                  <a:srgbClr val="FFFFFF"/>
                </a:solidFill>
                <a:latin typeface="+mn-lt"/>
                <a:ea typeface="+mn-ea"/>
                <a:cs typeface="+mn-cs"/>
                <a:sym typeface="Helvetica Neue Medium"/>
              </a:defRPr>
            </a:pPr>
            <a:endParaRPr/>
          </a:p>
        </p:txBody>
      </p:sp>
      <p:sp>
        <p:nvSpPr>
          <p:cNvPr id="140" name="Today’s Science is Technology for Tomorrow. Together We Can Achieve Better Life."/>
          <p:cNvSpPr txBox="1"/>
          <p:nvPr/>
        </p:nvSpPr>
        <p:spPr>
          <a:xfrm>
            <a:off x="2218338" y="1974431"/>
            <a:ext cx="16686882" cy="103111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nSpc>
                <a:spcPct val="120000"/>
              </a:lnSpc>
              <a:defRPr sz="5600">
                <a:solidFill>
                  <a:srgbClr val="FFFFFF"/>
                </a:solidFill>
              </a:defRPr>
            </a:lvl1pPr>
          </a:lstStyle>
          <a:p>
            <a:r>
              <a:rPr lang="en-US"/>
              <a:t>Limitations, Possible Extensions &amp; Improvements</a:t>
            </a:r>
          </a:p>
        </p:txBody>
      </p:sp>
      <p:sp>
        <p:nvSpPr>
          <p:cNvPr id="141" name="presentation by eliah joe"/>
          <p:cNvSpPr txBox="1"/>
          <p:nvPr/>
        </p:nvSpPr>
        <p:spPr>
          <a:xfrm>
            <a:off x="2205313" y="1182059"/>
            <a:ext cx="3728585" cy="36862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sz="1500" cap="all" spc="750">
                <a:solidFill>
                  <a:srgbClr val="FFFFFF"/>
                </a:solidFill>
              </a:defRPr>
            </a:lvl1pPr>
          </a:lstStyle>
          <a:p>
            <a:r>
              <a:rPr lang="en-US"/>
              <a:t>System evaluation</a:t>
            </a:r>
          </a:p>
        </p:txBody>
      </p:sp>
      <p:sp>
        <p:nvSpPr>
          <p:cNvPr id="142" name="Donec id elit non mi porta gravida at eget metus. Sed posuere consectetur est. Donec id elit non mi porta gravida at eget metus."/>
          <p:cNvSpPr txBox="1"/>
          <p:nvPr/>
        </p:nvSpPr>
        <p:spPr>
          <a:xfrm>
            <a:off x="2218338" y="5053336"/>
            <a:ext cx="19275333" cy="259064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buFont typeface="Arial"/>
              <a:buChar char="•"/>
            </a:pPr>
            <a:r>
              <a:rPr lang="en-US" sz="3200"/>
              <a:t>The dataset utilized displayed elements of data bias towards certain countries and did not display movies from every country. For example, India should display a much larger film industry then the data revealed. IMDB as well as the dataset require further efforts to reduce further bias within the data analysis. Additionally, 2020 only contained partial data and lacked all of the movies from the year. </a:t>
            </a:r>
          </a:p>
        </p:txBody>
      </p:sp>
      <p:sp>
        <p:nvSpPr>
          <p:cNvPr id="143" name="Stable Vision"/>
          <p:cNvSpPr txBox="1"/>
          <p:nvPr/>
        </p:nvSpPr>
        <p:spPr>
          <a:xfrm>
            <a:off x="2218777" y="4424639"/>
            <a:ext cx="9480379" cy="6331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3200">
                <a:solidFill>
                  <a:srgbClr val="FFFFFF"/>
                </a:solidFill>
              </a:defRPr>
            </a:lvl1pPr>
          </a:lstStyle>
          <a:p>
            <a:r>
              <a:rPr lang="en-US"/>
              <a:t>Limitations</a:t>
            </a:r>
          </a:p>
        </p:txBody>
      </p:sp>
      <p:sp>
        <p:nvSpPr>
          <p:cNvPr id="144" name="Donec id elit non mi porta gravida at eget metus. Sed posuere consectetur est. Donec id elit non mi porta gravida at eget metus."/>
          <p:cNvSpPr txBox="1"/>
          <p:nvPr/>
        </p:nvSpPr>
        <p:spPr>
          <a:xfrm>
            <a:off x="2219126" y="8926905"/>
            <a:ext cx="19275331" cy="323082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buFont typeface="Arial"/>
              <a:buChar char="•"/>
            </a:pPr>
            <a:r>
              <a:rPr lang="en-US" sz="3200" dirty="0"/>
              <a:t>IMDB could be web-scraped directly for more variables and detailed analysis to look at new trends and influences of the film industry. For instance, attempting to see the impact of COVID on the film industry with a larger dataset including 2020-2021. It would be insightful to continue at a greater depth with outside data manipulation and analysis to create future projections within the film industry. This projection data could then be used to visualize future trends and where the industry is heading. </a:t>
            </a:r>
          </a:p>
        </p:txBody>
      </p:sp>
      <p:sp>
        <p:nvSpPr>
          <p:cNvPr id="145" name="Effective execution"/>
          <p:cNvSpPr txBox="1"/>
          <p:nvPr/>
        </p:nvSpPr>
        <p:spPr>
          <a:xfrm>
            <a:off x="2237925" y="8298208"/>
            <a:ext cx="9521568" cy="6331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3200">
                <a:solidFill>
                  <a:srgbClr val="FFFFFF"/>
                </a:solidFill>
              </a:defRPr>
            </a:lvl1pPr>
          </a:lstStyle>
          <a:p>
            <a:r>
              <a:rPr lang="en-US"/>
              <a:t>Possible Extensions and Improvements</a:t>
            </a:r>
            <a:endParaRPr/>
          </a:p>
        </p:txBody>
      </p:sp>
    </p:spTree>
    <p:extLst>
      <p:ext uri="{BB962C8B-B14F-4D97-AF65-F5344CB8AC3E}">
        <p14:creationId xmlns:p14="http://schemas.microsoft.com/office/powerpoint/2010/main" val="39632514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satOff val="-15798"/>
                <a:lumOff val="-17517"/>
              </a:schemeClr>
            </a:gs>
            <a:gs pos="100000">
              <a:srgbClr val="4646B5"/>
            </a:gs>
          </a:gsLst>
          <a:lin ang="2509508" scaled="0"/>
        </a:gradFill>
        <a:effectLst/>
      </p:bgPr>
    </p:bg>
    <p:spTree>
      <p:nvGrpSpPr>
        <p:cNvPr id="1" name=""/>
        <p:cNvGrpSpPr/>
        <p:nvPr/>
      </p:nvGrpSpPr>
      <p:grpSpPr>
        <a:xfrm>
          <a:off x="0" y="0"/>
          <a:ext cx="0" cy="0"/>
          <a:chOff x="0" y="0"/>
          <a:chExt cx="0" cy="0"/>
        </a:xfrm>
      </p:grpSpPr>
      <p:pic>
        <p:nvPicPr>
          <p:cNvPr id="7" name="Graphic 8" descr="Arrow circle with solid fill">
            <a:extLst>
              <a:ext uri="{FF2B5EF4-FFF2-40B4-BE49-F238E27FC236}">
                <a16:creationId xmlns:a16="http://schemas.microsoft.com/office/drawing/2014/main" id="{9C4413BA-B522-6FA6-B1A4-A145C051BFFE}"/>
              </a:ext>
            </a:extLst>
          </p:cNvPr>
          <p:cNvPicPr>
            <a:picLocks noGrp="1" noChangeAspect="1"/>
          </p:cNvPicPr>
          <p:nvPr>
            <p:ph type="pic" sz="quarter" idx="10"/>
          </p:nvPr>
        </p:nvPicPr>
        <p:blipFill rotWithShape="1">
          <a:blip r:embed="rId2">
            <a:extLst>
              <a:ext uri="{96DAC541-7B7A-43D3-8B79-37D633B846F1}">
                <asvg:svgBlip xmlns:asvg="http://schemas.microsoft.com/office/drawing/2016/SVG/main" r:embed="rId3"/>
              </a:ext>
            </a:extLst>
          </a:blip>
          <a:srcRect t="21904" b="21904"/>
          <a:stretch/>
        </p:blipFill>
        <p:spPr>
          <a:xfrm>
            <a:off x="-25828" y="0"/>
            <a:ext cx="24409828" cy="13716000"/>
          </a:xfrm>
          <a:solidFill>
            <a:schemeClr val="tx2">
              <a:lumMod val="50000"/>
              <a:alpha val="70000"/>
            </a:schemeClr>
          </a:solidFill>
        </p:spPr>
      </p:pic>
      <p:sp>
        <p:nvSpPr>
          <p:cNvPr id="476" name="Today’s Science is Technology for Tomorrow. Every once in a while, a new technology, an old problem, and a big idea turn into an innovation"/>
          <p:cNvSpPr txBox="1"/>
          <p:nvPr/>
        </p:nvSpPr>
        <p:spPr>
          <a:xfrm>
            <a:off x="4340639" y="3470915"/>
            <a:ext cx="15699481" cy="1694438"/>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gn="ctr">
              <a:lnSpc>
                <a:spcPct val="120000"/>
              </a:lnSpc>
              <a:defRPr sz="5600" i="1">
                <a:solidFill>
                  <a:srgbClr val="FFFFFF"/>
                </a:solidFill>
              </a:defRPr>
            </a:lvl1pPr>
          </a:lstStyle>
          <a:p>
            <a:r>
              <a:rPr lang="en-US" sz="9600" b="1" i="0" dirty="0">
                <a:solidFill>
                  <a:srgbClr val="D5D5D5"/>
                </a:solidFill>
              </a:rPr>
              <a:t>Thank You!</a:t>
            </a:r>
          </a:p>
        </p:txBody>
      </p:sp>
      <p:pic>
        <p:nvPicPr>
          <p:cNvPr id="8" name="Graphic 8" descr="Handshake with solid fill">
            <a:extLst>
              <a:ext uri="{FF2B5EF4-FFF2-40B4-BE49-F238E27FC236}">
                <a16:creationId xmlns:a16="http://schemas.microsoft.com/office/drawing/2014/main" id="{4D9FD241-4216-6224-00DE-23CED3D5D60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0136608" y="5557742"/>
            <a:ext cx="4107542" cy="4180114"/>
          </a:xfrm>
          <a:prstGeom prst="rect">
            <a:avLst/>
          </a:prstGeom>
        </p:spPr>
      </p:pic>
    </p:spTree>
    <p:extLst>
      <p:ext uri="{BB962C8B-B14F-4D97-AF65-F5344CB8AC3E}">
        <p14:creationId xmlns:p14="http://schemas.microsoft.com/office/powerpoint/2010/main" val="28817666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Rectangle"/>
          <p:cNvSpPr/>
          <p:nvPr/>
        </p:nvSpPr>
        <p:spPr>
          <a:xfrm>
            <a:off x="-19523" y="698043"/>
            <a:ext cx="24403523" cy="2767342"/>
          </a:xfrm>
          <a:prstGeom prst="rect">
            <a:avLst/>
          </a:prstGeom>
          <a:gradFill>
            <a:gsLst>
              <a:gs pos="0">
                <a:srgbClr val="6AB2F2"/>
              </a:gs>
              <a:gs pos="100000">
                <a:srgbClr val="2D2E3B"/>
              </a:gs>
            </a:gsLst>
            <a:lin ang="2509508"/>
          </a:gradFill>
          <a:ln w="12700">
            <a:miter lim="400000"/>
          </a:ln>
        </p:spPr>
        <p:txBody>
          <a:bodyPr lIns="71437" tIns="71437" rIns="71437" bIns="71437"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140" name="Today’s Science is Technology for Tomorrow. Together We Can Achieve Better Life."/>
          <p:cNvSpPr txBox="1"/>
          <p:nvPr/>
        </p:nvSpPr>
        <p:spPr>
          <a:xfrm>
            <a:off x="2205313" y="1566124"/>
            <a:ext cx="21098863" cy="103118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nSpc>
                <a:spcPct val="120000"/>
              </a:lnSpc>
              <a:defRPr sz="5600">
                <a:solidFill>
                  <a:srgbClr val="FFFFFF"/>
                </a:solidFill>
              </a:defRPr>
            </a:lvl1pPr>
          </a:lstStyle>
          <a:p>
            <a:r>
              <a:rPr lang="en-US" dirty="0"/>
              <a:t>Q1: Which factors determine a movie’s success?</a:t>
            </a:r>
          </a:p>
        </p:txBody>
      </p:sp>
      <p:sp>
        <p:nvSpPr>
          <p:cNvPr id="141" name="presentation by eliah joe"/>
          <p:cNvSpPr txBox="1"/>
          <p:nvPr/>
        </p:nvSpPr>
        <p:spPr>
          <a:xfrm>
            <a:off x="2205313" y="1182059"/>
            <a:ext cx="3039294" cy="36862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sz="1500" cap="all" spc="750">
                <a:solidFill>
                  <a:srgbClr val="FFFFFF"/>
                </a:solidFill>
              </a:defRPr>
            </a:lvl1pPr>
          </a:lstStyle>
          <a:p>
            <a:r>
              <a:rPr lang="en-US" dirty="0"/>
              <a:t>Design process</a:t>
            </a:r>
          </a:p>
        </p:txBody>
      </p:sp>
      <p:sp>
        <p:nvSpPr>
          <p:cNvPr id="142" name="Donec id elit non mi porta gravida at eget metus. Sed posuere consectetur est. Donec id elit non mi porta gravida at eget metus."/>
          <p:cNvSpPr txBox="1"/>
          <p:nvPr/>
        </p:nvSpPr>
        <p:spPr>
          <a:xfrm>
            <a:off x="2218338" y="4793209"/>
            <a:ext cx="19275333" cy="378231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r>
              <a:rPr lang="en-US" sz="3200" i="1" dirty="0">
                <a:solidFill>
                  <a:schemeClr val="accent5">
                    <a:lumMod val="60000"/>
                    <a:lumOff val="40000"/>
                  </a:schemeClr>
                </a:solidFill>
              </a:rPr>
              <a:t>‘Study Finds Big-Budget Movies Make Greater Profits’. (The Wrap, 2009)</a:t>
            </a:r>
            <a:endParaRPr lang="en-US" dirty="0">
              <a:solidFill>
                <a:schemeClr val="accent5">
                  <a:lumMod val="60000"/>
                  <a:lumOff val="40000"/>
                </a:schemeClr>
              </a:solidFill>
            </a:endParaRPr>
          </a:p>
          <a:p>
            <a:r>
              <a:rPr lang="en-US" sz="3200" dirty="0"/>
              <a:t>Aims to study the relationship between profits made by a movie and factors like: Budget, IMDb rating, and Runtime. Uses scatter plots to try and identify if any of these factors has a significant relationship with Profit. This relationship could also be causal in nature. This analysis could help producers focus on certain aspects to ensure maximum returns.</a:t>
            </a:r>
            <a:br>
              <a:rPr lang="en-US" dirty="0"/>
            </a:br>
            <a:endParaRPr lang="en-US" dirty="0"/>
          </a:p>
        </p:txBody>
      </p:sp>
      <p:sp>
        <p:nvSpPr>
          <p:cNvPr id="143" name="Stable Vision"/>
          <p:cNvSpPr txBox="1"/>
          <p:nvPr/>
        </p:nvSpPr>
        <p:spPr>
          <a:xfrm>
            <a:off x="2218777" y="4164512"/>
            <a:ext cx="9480379" cy="6331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3200">
                <a:solidFill>
                  <a:srgbClr val="FFFFFF"/>
                </a:solidFill>
              </a:defRPr>
            </a:lvl1pPr>
          </a:lstStyle>
          <a:p>
            <a:r>
              <a:rPr lang="en-US" u="sng" dirty="0"/>
              <a:t>Visualization 1</a:t>
            </a:r>
          </a:p>
        </p:txBody>
      </p:sp>
      <p:sp>
        <p:nvSpPr>
          <p:cNvPr id="144" name="Donec id elit non mi porta gravida at eget metus. Sed posuere consectetur est. Donec id elit non mi porta gravida at eget metus."/>
          <p:cNvSpPr txBox="1"/>
          <p:nvPr/>
        </p:nvSpPr>
        <p:spPr>
          <a:xfrm>
            <a:off x="2219126" y="9797810"/>
            <a:ext cx="19275331" cy="195047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r>
              <a:rPr lang="en-US" sz="3200" dirty="0"/>
              <a:t>Aims to study the impact that certain genres have on profits, based on their release month. This may help us understand if certain genres attract higher profits if released in certain months of the year. The Y-axis is average profits per movie in that genre-month.</a:t>
            </a:r>
            <a:endParaRPr lang="en-US" dirty="0"/>
          </a:p>
        </p:txBody>
      </p:sp>
      <p:sp>
        <p:nvSpPr>
          <p:cNvPr id="145" name="Effective execution"/>
          <p:cNvSpPr txBox="1"/>
          <p:nvPr/>
        </p:nvSpPr>
        <p:spPr>
          <a:xfrm>
            <a:off x="2237925" y="9169113"/>
            <a:ext cx="9521568" cy="6331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3200">
                <a:solidFill>
                  <a:srgbClr val="FFFFFF"/>
                </a:solidFill>
              </a:defRPr>
            </a:lvl1pPr>
          </a:lstStyle>
          <a:p>
            <a:r>
              <a:rPr lang="en-US" u="sng" dirty="0"/>
              <a:t>Visualization 2</a:t>
            </a:r>
            <a:endParaRPr u="sng" dirty="0"/>
          </a:p>
        </p:txBody>
      </p:sp>
    </p:spTree>
    <p:extLst>
      <p:ext uri="{BB962C8B-B14F-4D97-AF65-F5344CB8AC3E}">
        <p14:creationId xmlns:p14="http://schemas.microsoft.com/office/powerpoint/2010/main" val="1705609102"/>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21328"/>
            <a:ext cx="11608744" cy="103118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5600">
                <a:solidFill>
                  <a:srgbClr val="FFFFFF"/>
                </a:solidFill>
              </a:defRPr>
            </a:lvl1pPr>
          </a:lstStyle>
          <a:p>
            <a:r>
              <a:rPr lang="en-US" dirty="0"/>
              <a:t>Profit analysis through other factors</a:t>
            </a:r>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3948197" cy="36862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spAutoFit/>
          </a:bodyPr>
          <a:lstStyle>
            <a:lvl1pPr>
              <a:defRPr sz="1500" cap="all" spc="750">
                <a:solidFill>
                  <a:srgbClr val="FFFFFF"/>
                </a:solidFill>
              </a:defRPr>
            </a:lvl1pPr>
          </a:lstStyle>
          <a:p>
            <a:r>
              <a:rPr lang="en-US" dirty="0"/>
              <a:t>Final visualization</a:t>
            </a:r>
            <a:endParaRPr dirty="0"/>
          </a:p>
        </p:txBody>
      </p:sp>
      <p:pic>
        <p:nvPicPr>
          <p:cNvPr id="2" name="Picture 4" descr="Chart, scatter chart&#10;&#10;Description automatically generated">
            <a:extLst>
              <a:ext uri="{FF2B5EF4-FFF2-40B4-BE49-F238E27FC236}">
                <a16:creationId xmlns:a16="http://schemas.microsoft.com/office/drawing/2014/main" id="{C44873BA-C36C-5F32-91F3-F57B6EC0FA77}"/>
              </a:ext>
            </a:extLst>
          </p:cNvPr>
          <p:cNvPicPr>
            <a:picLocks noChangeAspect="1"/>
          </p:cNvPicPr>
          <p:nvPr/>
        </p:nvPicPr>
        <p:blipFill>
          <a:blip r:embed="rId3"/>
          <a:stretch>
            <a:fillRect/>
          </a:stretch>
        </p:blipFill>
        <p:spPr>
          <a:xfrm>
            <a:off x="5556970" y="2294103"/>
            <a:ext cx="13226597" cy="7820479"/>
          </a:xfrm>
          <a:prstGeom prst="rect">
            <a:avLst/>
          </a:prstGeom>
        </p:spPr>
      </p:pic>
      <p:sp>
        <p:nvSpPr>
          <p:cNvPr id="4" name="Donec id elit non mi porta gravida at eget metus. Sed posuere consectetur est Donec id elit non mi porta gravida at eget metus. Sed posuere consectetur est">
            <a:extLst>
              <a:ext uri="{FF2B5EF4-FFF2-40B4-BE49-F238E27FC236}">
                <a16:creationId xmlns:a16="http://schemas.microsoft.com/office/drawing/2014/main" id="{70B0C1EE-E2F0-CFE0-EC34-D62C2EB969B1}"/>
              </a:ext>
            </a:extLst>
          </p:cNvPr>
          <p:cNvSpPr txBox="1"/>
          <p:nvPr/>
        </p:nvSpPr>
        <p:spPr>
          <a:xfrm>
            <a:off x="508409" y="10270467"/>
            <a:ext cx="23116552" cy="2742033"/>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pPr marL="457200" indent="-457200" algn="just">
              <a:buFont typeface="Arial" panose="020B0604020202020204" pitchFamily="34" charset="0"/>
              <a:buChar char="•"/>
            </a:pPr>
            <a:r>
              <a:rPr lang="en-US" dirty="0"/>
              <a:t>Budget seems to have the strongest positive relationship with Profits.</a:t>
            </a:r>
          </a:p>
          <a:p>
            <a:pPr marL="457200" indent="-457200" algn="just">
              <a:buFont typeface="Arial" panose="020B0604020202020204" pitchFamily="34" charset="0"/>
              <a:buChar char="•"/>
            </a:pPr>
            <a:endParaRPr lang="en-US" dirty="0"/>
          </a:p>
          <a:p>
            <a:pPr marL="457200" indent="-457200" algn="just">
              <a:buFont typeface="Arial" panose="020B0604020202020204" pitchFamily="34" charset="0"/>
              <a:buChar char="•"/>
            </a:pPr>
            <a:r>
              <a:rPr lang="en-US" dirty="0"/>
              <a:t>Runtime and IMDb score are also positively related.</a:t>
            </a:r>
          </a:p>
          <a:p>
            <a:pPr marL="457200" indent="-457200" algn="just">
              <a:buFont typeface="Arial" panose="020B0604020202020204" pitchFamily="34" charset="0"/>
              <a:buChar char="•"/>
            </a:pPr>
            <a:endParaRPr lang="en-US" dirty="0"/>
          </a:p>
          <a:p>
            <a:pPr marL="457200" indent="-457200" algn="just">
              <a:buFont typeface="Arial" panose="020B0604020202020204" pitchFamily="34" charset="0"/>
              <a:buChar char="•"/>
            </a:pPr>
            <a:r>
              <a:rPr lang="en-US" dirty="0"/>
              <a:t>No causal relationship can be determined</a:t>
            </a:r>
          </a:p>
        </p:txBody>
      </p:sp>
    </p:spTree>
    <p:extLst>
      <p:ext uri="{BB962C8B-B14F-4D97-AF65-F5344CB8AC3E}">
        <p14:creationId xmlns:p14="http://schemas.microsoft.com/office/powerpoint/2010/main" val="25731338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21328"/>
            <a:ext cx="11608744" cy="1031180"/>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nSpc>
                <a:spcPct val="120000"/>
              </a:lnSpc>
              <a:defRPr sz="5600">
                <a:solidFill>
                  <a:srgbClr val="FFFFFF"/>
                </a:solidFill>
              </a:defRPr>
            </a:lvl1pPr>
          </a:lstStyle>
          <a:p>
            <a:r>
              <a:rPr lang="en-US" dirty="0"/>
              <a:t>Profit analysis through other factors</a:t>
            </a:r>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3948197"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spAutoFit/>
          </a:bodyPr>
          <a:lstStyle>
            <a:lvl1pPr>
              <a:defRPr sz="1500" cap="all" spc="750">
                <a:solidFill>
                  <a:srgbClr val="FFFFFF"/>
                </a:solidFill>
              </a:defRPr>
            </a:lvl1pPr>
          </a:lstStyle>
          <a:p>
            <a:r>
              <a:rPr lang="en-US" dirty="0"/>
              <a:t>Final visualization</a:t>
            </a:r>
            <a:endParaRPr dirty="0"/>
          </a:p>
        </p:txBody>
      </p:sp>
      <p:pic>
        <p:nvPicPr>
          <p:cNvPr id="3" name="Picture 5" descr="Chart, bar chart&#10;&#10;Description automatically generated">
            <a:extLst>
              <a:ext uri="{FF2B5EF4-FFF2-40B4-BE49-F238E27FC236}">
                <a16:creationId xmlns:a16="http://schemas.microsoft.com/office/drawing/2014/main" id="{D646BD21-F538-21C4-66C1-05CA5944CC3A}"/>
              </a:ext>
            </a:extLst>
          </p:cNvPr>
          <p:cNvPicPr>
            <a:picLocks noChangeAspect="1"/>
          </p:cNvPicPr>
          <p:nvPr/>
        </p:nvPicPr>
        <p:blipFill>
          <a:blip r:embed="rId3"/>
          <a:stretch>
            <a:fillRect/>
          </a:stretch>
        </p:blipFill>
        <p:spPr>
          <a:xfrm>
            <a:off x="5156413" y="2034897"/>
            <a:ext cx="14955610" cy="8224611"/>
          </a:xfrm>
          <a:prstGeom prst="rect">
            <a:avLst/>
          </a:prstGeom>
        </p:spPr>
      </p:pic>
      <p:sp>
        <p:nvSpPr>
          <p:cNvPr id="5" name="Donec id elit non mi porta gravida at eget metus. Sed posuere consectetur est Donec id elit non mi porta gravida at eget metus. Sed posuere consectetur est">
            <a:extLst>
              <a:ext uri="{FF2B5EF4-FFF2-40B4-BE49-F238E27FC236}">
                <a16:creationId xmlns:a16="http://schemas.microsoft.com/office/drawing/2014/main" id="{8B3FF796-C372-10A4-8080-083AD0441332}"/>
              </a:ext>
            </a:extLst>
          </p:cNvPr>
          <p:cNvSpPr txBox="1"/>
          <p:nvPr/>
        </p:nvSpPr>
        <p:spPr>
          <a:xfrm>
            <a:off x="762421" y="10320986"/>
            <a:ext cx="22557752" cy="2742033"/>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lgn="just">
              <a:buFont typeface="Arial"/>
              <a:buChar char="•"/>
            </a:pPr>
            <a:r>
              <a:rPr lang="en-US" i="1" dirty="0">
                <a:solidFill>
                  <a:schemeClr val="accent5">
                    <a:lumMod val="60000"/>
                    <a:lumOff val="40000"/>
                  </a:schemeClr>
                </a:solidFill>
              </a:rPr>
              <a:t>Adults like animation too. (The Hindu, 2015)</a:t>
            </a:r>
            <a:endParaRPr lang="en-US" dirty="0">
              <a:solidFill>
                <a:schemeClr val="accent5">
                  <a:lumMod val="60000"/>
                  <a:lumOff val="40000"/>
                </a:schemeClr>
              </a:solidFill>
            </a:endParaRPr>
          </a:p>
          <a:p>
            <a:pPr marL="457200" indent="-457200" algn="just">
              <a:buFont typeface="Arial"/>
              <a:buChar char="•"/>
            </a:pPr>
            <a:r>
              <a:rPr lang="en-US" dirty="0"/>
              <a:t>Animation movies seem to make the most profits throughout the year.</a:t>
            </a:r>
          </a:p>
          <a:p>
            <a:pPr marL="457200" indent="-457200" algn="just">
              <a:buFont typeface="Arial"/>
              <a:buChar char="•"/>
            </a:pPr>
            <a:r>
              <a:rPr lang="en-US" dirty="0"/>
              <a:t>This could be because animation movies generally require low budget but attract children &amp; adults equally.</a:t>
            </a:r>
          </a:p>
          <a:p>
            <a:pPr marL="457200" indent="-457200" algn="just">
              <a:buFont typeface="Arial"/>
              <a:buChar char="•"/>
            </a:pPr>
            <a:r>
              <a:rPr lang="en-US" dirty="0"/>
              <a:t>The animation genre is most prominent in May-July and least in August.</a:t>
            </a:r>
          </a:p>
          <a:p>
            <a:pPr marL="457200" indent="-457200" algn="just">
              <a:buFont typeface="Arial"/>
              <a:buChar char="•"/>
            </a:pPr>
            <a:r>
              <a:rPr lang="en-US" dirty="0"/>
              <a:t>Action movies make the most profits in May and December. Comedy is the 3rd most popular genre.</a:t>
            </a:r>
          </a:p>
        </p:txBody>
      </p:sp>
    </p:spTree>
    <p:extLst>
      <p:ext uri="{BB962C8B-B14F-4D97-AF65-F5344CB8AC3E}">
        <p14:creationId xmlns:p14="http://schemas.microsoft.com/office/powerpoint/2010/main" val="156811103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Rectangle"/>
          <p:cNvSpPr/>
          <p:nvPr/>
        </p:nvSpPr>
        <p:spPr>
          <a:xfrm>
            <a:off x="-19523" y="698043"/>
            <a:ext cx="24403523" cy="2767342"/>
          </a:xfrm>
          <a:prstGeom prst="rect">
            <a:avLst/>
          </a:prstGeom>
          <a:gradFill>
            <a:gsLst>
              <a:gs pos="0">
                <a:srgbClr val="6AB2F2"/>
              </a:gs>
              <a:gs pos="100000">
                <a:srgbClr val="2D2E3B"/>
              </a:gs>
            </a:gsLst>
            <a:lin ang="2509508"/>
          </a:gradFill>
          <a:ln w="12700">
            <a:miter lim="400000"/>
          </a:ln>
        </p:spPr>
        <p:txBody>
          <a:bodyPr lIns="71437" tIns="71437" rIns="71437" bIns="71437"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140" name="Today’s Science is Technology for Tomorrow. Together We Can Achieve Better Life."/>
          <p:cNvSpPr txBox="1"/>
          <p:nvPr/>
        </p:nvSpPr>
        <p:spPr>
          <a:xfrm>
            <a:off x="2205313" y="1566156"/>
            <a:ext cx="21098863" cy="103111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lvl1pPr>
              <a:lnSpc>
                <a:spcPct val="120000"/>
              </a:lnSpc>
              <a:defRPr sz="5600">
                <a:solidFill>
                  <a:srgbClr val="FFFFFF"/>
                </a:solidFill>
              </a:defRPr>
            </a:lvl1pPr>
          </a:lstStyle>
          <a:p>
            <a:r>
              <a:rPr lang="en-US"/>
              <a:t>Q2: How does the share of genres/age rating change over time?</a:t>
            </a:r>
          </a:p>
        </p:txBody>
      </p:sp>
      <p:sp>
        <p:nvSpPr>
          <p:cNvPr id="141" name="presentation by eliah joe"/>
          <p:cNvSpPr txBox="1"/>
          <p:nvPr/>
        </p:nvSpPr>
        <p:spPr>
          <a:xfrm>
            <a:off x="2205313" y="1182059"/>
            <a:ext cx="3039294"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t">
            <a:spAutoFit/>
          </a:bodyPr>
          <a:lstStyle>
            <a:lvl1pPr>
              <a:defRPr sz="1500" cap="all" spc="750">
                <a:solidFill>
                  <a:srgbClr val="FFFFFF"/>
                </a:solidFill>
              </a:defRPr>
            </a:lvl1pPr>
          </a:lstStyle>
          <a:p>
            <a:r>
              <a:rPr lang="en-US"/>
              <a:t>Design process</a:t>
            </a:r>
          </a:p>
        </p:txBody>
      </p:sp>
      <p:sp>
        <p:nvSpPr>
          <p:cNvPr id="142" name="Donec id elit non mi porta gravida at eget metus. Sed posuere consectetur est. Donec id elit non mi porta gravida at eget metus."/>
          <p:cNvSpPr txBox="1"/>
          <p:nvPr/>
        </p:nvSpPr>
        <p:spPr>
          <a:xfrm>
            <a:off x="2218338" y="5744712"/>
            <a:ext cx="19275333" cy="131029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r>
              <a:rPr lang="en-US" sz="3200"/>
              <a:t>Aimed to visualize the count of Genres in the movie industry across time to see if we could discover characteristics, patterns, or trends of this industry. </a:t>
            </a:r>
            <a:endParaRPr lang="en-US"/>
          </a:p>
        </p:txBody>
      </p:sp>
      <p:sp>
        <p:nvSpPr>
          <p:cNvPr id="143" name="Stable Vision"/>
          <p:cNvSpPr txBox="1"/>
          <p:nvPr/>
        </p:nvSpPr>
        <p:spPr>
          <a:xfrm>
            <a:off x="2218777" y="5116015"/>
            <a:ext cx="9480379" cy="63318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nSpc>
                <a:spcPct val="120000"/>
              </a:lnSpc>
              <a:defRPr sz="3200">
                <a:solidFill>
                  <a:srgbClr val="FFFFFF"/>
                </a:solidFill>
              </a:defRPr>
            </a:lvl1pPr>
          </a:lstStyle>
          <a:p>
            <a:r>
              <a:rPr lang="en-US" u="sng"/>
              <a:t>Visualization 1</a:t>
            </a:r>
          </a:p>
        </p:txBody>
      </p:sp>
      <p:sp>
        <p:nvSpPr>
          <p:cNvPr id="144" name="Donec id elit non mi porta gravida at eget metus. Sed posuere consectetur est. Donec id elit non mi porta gravida at eget metus."/>
          <p:cNvSpPr txBox="1"/>
          <p:nvPr/>
        </p:nvSpPr>
        <p:spPr>
          <a:xfrm>
            <a:off x="2219126" y="9618281"/>
            <a:ext cx="19275331" cy="131029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r>
              <a:rPr lang="en-US" sz="3200"/>
              <a:t>Similarly, this visualization displays the count of Ratings in the movie industry across time to see if we could discover characteristics, patterns, or trends of this industry.</a:t>
            </a:r>
          </a:p>
        </p:txBody>
      </p:sp>
      <p:sp>
        <p:nvSpPr>
          <p:cNvPr id="145" name="Effective execution"/>
          <p:cNvSpPr txBox="1"/>
          <p:nvPr/>
        </p:nvSpPr>
        <p:spPr>
          <a:xfrm>
            <a:off x="2237925" y="8989584"/>
            <a:ext cx="9521568" cy="633187"/>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lvl1pPr>
              <a:lnSpc>
                <a:spcPct val="120000"/>
              </a:lnSpc>
              <a:defRPr sz="3200">
                <a:solidFill>
                  <a:srgbClr val="FFFFFF"/>
                </a:solidFill>
              </a:defRPr>
            </a:lvl1pPr>
          </a:lstStyle>
          <a:p>
            <a:r>
              <a:rPr lang="en-US" u="sng"/>
              <a:t>Visualization 2</a:t>
            </a:r>
            <a:endParaRPr u="sng"/>
          </a:p>
        </p:txBody>
      </p:sp>
    </p:spTree>
    <p:extLst>
      <p:ext uri="{BB962C8B-B14F-4D97-AF65-F5344CB8AC3E}">
        <p14:creationId xmlns:p14="http://schemas.microsoft.com/office/powerpoint/2010/main" val="1470117970"/>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Donec id elit non mi porta gravida at eget metus. Sed posuere consectetur est Donec id elit non mi porta gravida at eget metus. Sed posuere consectetur est"/>
          <p:cNvSpPr txBox="1"/>
          <p:nvPr/>
        </p:nvSpPr>
        <p:spPr>
          <a:xfrm>
            <a:off x="203188" y="9209561"/>
            <a:ext cx="11203952" cy="436247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t">
            <a:spAutoFit/>
          </a:bodyPr>
          <a:lstStyle/>
          <a:p>
            <a:pPr algn="just"/>
            <a:r>
              <a:rPr lang="en-US" b="1">
                <a:solidFill>
                  <a:schemeClr val="tx1">
                    <a:lumMod val="20000"/>
                    <a:lumOff val="80000"/>
                  </a:schemeClr>
                </a:solidFill>
              </a:rPr>
              <a:t>Movie Industry Genre Share Time Series </a:t>
            </a:r>
          </a:p>
          <a:p>
            <a:pPr marL="457200" indent="-457200" algn="just">
              <a:buFont typeface="Arial" panose="020B0604020202020204" pitchFamily="34" charset="0"/>
              <a:buChar char="•"/>
            </a:pPr>
            <a:r>
              <a:rPr lang="en-US"/>
              <a:t>Rapid growth in the movie industry during the 1980s through the 1990s due to technological advancements such as movement dissection and film cameras.</a:t>
            </a:r>
          </a:p>
          <a:p>
            <a:pPr marL="457200" indent="-457200" algn="just">
              <a:buFont typeface="Arial" panose="020B0604020202020204" pitchFamily="34" charset="0"/>
              <a:buChar char="•"/>
            </a:pPr>
            <a:r>
              <a:rPr lang="en-US"/>
              <a:t>In 2012 the top Genre for the movie industry change from Comedy to Action. </a:t>
            </a:r>
          </a:p>
          <a:p>
            <a:pPr marL="457200" indent="-457200" algn="just">
              <a:buFont typeface="Arial" panose="020B0604020202020204" pitchFamily="34" charset="0"/>
              <a:buChar char="•"/>
            </a:pPr>
            <a:r>
              <a:rPr lang="en-US"/>
              <a:t>In 2014 we saw a spike in production for Biographies within the movie industry. </a:t>
            </a:r>
            <a:endParaRPr>
              <a:solidFill>
                <a:schemeClr val="tx1"/>
              </a:solidFill>
            </a:endParaRPr>
          </a:p>
        </p:txBody>
      </p:sp>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75756"/>
            <a:ext cx="20546038" cy="1031116"/>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lvl1pPr>
              <a:lnSpc>
                <a:spcPct val="120000"/>
              </a:lnSpc>
              <a:defRPr sz="5600">
                <a:solidFill>
                  <a:srgbClr val="FFFFFF"/>
                </a:solidFill>
              </a:defRPr>
            </a:lvl1pPr>
          </a:lstStyle>
          <a:p>
            <a:r>
              <a:rPr lang="en-US"/>
              <a:t>Movie Industry Genre and Ratings Share Time Series’</a:t>
            </a:r>
            <a:endParaRPr/>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3948197" cy="368627"/>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spAutoFit/>
          </a:bodyPr>
          <a:lstStyle>
            <a:lvl1pPr>
              <a:defRPr sz="1500" cap="all" spc="750">
                <a:solidFill>
                  <a:srgbClr val="FFFFFF"/>
                </a:solidFill>
              </a:defRPr>
            </a:lvl1pPr>
          </a:lstStyle>
          <a:p>
            <a:r>
              <a:rPr lang="en-US"/>
              <a:t>Final visualization</a:t>
            </a:r>
            <a:endParaRPr/>
          </a:p>
        </p:txBody>
      </p:sp>
      <p:pic>
        <p:nvPicPr>
          <p:cNvPr id="3" name="Picture 2" descr="Chart, line chart&#10;&#10;Description automatically generated">
            <a:extLst>
              <a:ext uri="{FF2B5EF4-FFF2-40B4-BE49-F238E27FC236}">
                <a16:creationId xmlns:a16="http://schemas.microsoft.com/office/drawing/2014/main" id="{952971E6-C240-8CC2-5CFB-D2BE7BB7198B}"/>
              </a:ext>
            </a:extLst>
          </p:cNvPr>
          <p:cNvPicPr>
            <a:picLocks noChangeAspect="1"/>
          </p:cNvPicPr>
          <p:nvPr/>
        </p:nvPicPr>
        <p:blipFill rotWithShape="1">
          <a:blip r:embed="rId3">
            <a:extLst>
              <a:ext uri="{28A0092B-C50C-407E-A947-70E740481C1C}">
                <a14:useLocalDpi xmlns:a14="http://schemas.microsoft.com/office/drawing/2010/main" val="0"/>
              </a:ext>
            </a:extLst>
          </a:blip>
          <a:srcRect r="3380"/>
          <a:stretch/>
        </p:blipFill>
        <p:spPr>
          <a:xfrm>
            <a:off x="203188" y="2393046"/>
            <a:ext cx="11988812" cy="6700668"/>
          </a:xfrm>
          <a:prstGeom prst="rect">
            <a:avLst/>
          </a:prstGeom>
          <a:ln w="57150">
            <a:solidFill>
              <a:schemeClr val="tx1"/>
            </a:solidFill>
          </a:ln>
        </p:spPr>
      </p:pic>
      <p:pic>
        <p:nvPicPr>
          <p:cNvPr id="5" name="Picture 4" descr="Chart, line chart&#10;&#10;Description automatically generated">
            <a:extLst>
              <a:ext uri="{FF2B5EF4-FFF2-40B4-BE49-F238E27FC236}">
                <a16:creationId xmlns:a16="http://schemas.microsoft.com/office/drawing/2014/main" id="{87896B51-DE55-A64F-C8F6-CFE42E689525}"/>
              </a:ext>
            </a:extLst>
          </p:cNvPr>
          <p:cNvPicPr>
            <a:picLocks noChangeAspect="1"/>
          </p:cNvPicPr>
          <p:nvPr/>
        </p:nvPicPr>
        <p:blipFill rotWithShape="1">
          <a:blip r:embed="rId4">
            <a:extLst>
              <a:ext uri="{28A0092B-C50C-407E-A947-70E740481C1C}">
                <a14:useLocalDpi xmlns:a14="http://schemas.microsoft.com/office/drawing/2010/main" val="0"/>
              </a:ext>
            </a:extLst>
          </a:blip>
          <a:srcRect r="3573"/>
          <a:stretch/>
        </p:blipFill>
        <p:spPr>
          <a:xfrm>
            <a:off x="12192000" y="2389761"/>
            <a:ext cx="11988812" cy="6714039"/>
          </a:xfrm>
          <a:prstGeom prst="rect">
            <a:avLst/>
          </a:prstGeom>
          <a:ln w="57150">
            <a:solidFill>
              <a:schemeClr val="tx1"/>
            </a:solidFill>
          </a:ln>
        </p:spPr>
      </p:pic>
      <p:sp>
        <p:nvSpPr>
          <p:cNvPr id="10" name="Donec id elit non mi porta gravida at eget metus. Sed posuere consectetur est Donec id elit non mi porta gravida at eget metus. Sed posuere consectetur est">
            <a:extLst>
              <a:ext uri="{FF2B5EF4-FFF2-40B4-BE49-F238E27FC236}">
                <a16:creationId xmlns:a16="http://schemas.microsoft.com/office/drawing/2014/main" id="{E467DF48-0DB3-BBA3-770B-4037A93A8174}"/>
              </a:ext>
            </a:extLst>
          </p:cNvPr>
          <p:cNvSpPr txBox="1"/>
          <p:nvPr/>
        </p:nvSpPr>
        <p:spPr>
          <a:xfrm>
            <a:off x="12192000" y="9209561"/>
            <a:ext cx="11203952" cy="3822328"/>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spAutoFit/>
          </a:bodyPr>
          <a:lstStyle/>
          <a:p>
            <a:pPr algn="just"/>
            <a:r>
              <a:rPr lang="en-US" b="1">
                <a:solidFill>
                  <a:schemeClr val="tx1">
                    <a:lumMod val="20000"/>
                    <a:lumOff val="80000"/>
                  </a:schemeClr>
                </a:solidFill>
              </a:rPr>
              <a:t>Movie Industry Ratings Share Time Series </a:t>
            </a:r>
          </a:p>
          <a:p>
            <a:pPr marL="457200" indent="-457200" algn="just">
              <a:buFont typeface="Arial" panose="020B0604020202020204" pitchFamily="34" charset="0"/>
              <a:buChar char="•"/>
            </a:pPr>
            <a:r>
              <a:rPr lang="en-US"/>
              <a:t>In 1989 through 2004, the movie industry became saturated with PG-13 movies as high-grossing cinemas like </a:t>
            </a:r>
            <a:r>
              <a:rPr lang="en-US" i="1"/>
              <a:t>Batman Returns</a:t>
            </a:r>
            <a:r>
              <a:rPr lang="en-US"/>
              <a:t> and </a:t>
            </a:r>
            <a:r>
              <a:rPr lang="en-US" i="1"/>
              <a:t>Titanic </a:t>
            </a:r>
            <a:r>
              <a:rPr lang="en-US"/>
              <a:t>influenced production companies. </a:t>
            </a:r>
          </a:p>
          <a:p>
            <a:pPr marL="457200" indent="-457200" algn="just">
              <a:buFont typeface="Arial" panose="020B0604020202020204" pitchFamily="34" charset="0"/>
              <a:buChar char="•"/>
            </a:pPr>
            <a:r>
              <a:rPr lang="en-US"/>
              <a:t>Rated R movies have led the movie industry since the 1980s.</a:t>
            </a:r>
          </a:p>
          <a:p>
            <a:pPr marL="457200" indent="-457200" algn="just">
              <a:buFont typeface="Arial" panose="020B0604020202020204" pitchFamily="34" charset="0"/>
              <a:buChar char="•"/>
            </a:pPr>
            <a:r>
              <a:rPr lang="en-US"/>
              <a:t>The COVID-19 pandemic lockdowns lowered the count of movies in 2020. </a:t>
            </a:r>
            <a:endParaRPr>
              <a:solidFill>
                <a:schemeClr val="tx1"/>
              </a:solidFill>
            </a:endParaRPr>
          </a:p>
        </p:txBody>
      </p:sp>
    </p:spTree>
    <p:extLst>
      <p:ext uri="{BB962C8B-B14F-4D97-AF65-F5344CB8AC3E}">
        <p14:creationId xmlns:p14="http://schemas.microsoft.com/office/powerpoint/2010/main" val="120014038"/>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Rectangle"/>
          <p:cNvSpPr/>
          <p:nvPr/>
        </p:nvSpPr>
        <p:spPr>
          <a:xfrm>
            <a:off x="-19523" y="698043"/>
            <a:ext cx="24403523" cy="2767342"/>
          </a:xfrm>
          <a:prstGeom prst="rect">
            <a:avLst/>
          </a:prstGeom>
          <a:gradFill>
            <a:gsLst>
              <a:gs pos="0">
                <a:srgbClr val="6AB2F2"/>
              </a:gs>
              <a:gs pos="100000">
                <a:srgbClr val="2D2E3B"/>
              </a:gs>
            </a:gsLst>
            <a:lin ang="2509508"/>
          </a:gradFill>
          <a:ln w="12700">
            <a:miter lim="400000"/>
          </a:ln>
        </p:spPr>
        <p:txBody>
          <a:bodyPr lIns="71437" tIns="71437" rIns="71437" bIns="71437"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140" name="Today’s Science is Technology for Tomorrow. Together We Can Achieve Better Life."/>
          <p:cNvSpPr txBox="1"/>
          <p:nvPr/>
        </p:nvSpPr>
        <p:spPr>
          <a:xfrm>
            <a:off x="2205313" y="1550686"/>
            <a:ext cx="20803499" cy="2065245"/>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ctr">
            <a:spAutoFit/>
          </a:bodyPr>
          <a:lstStyle>
            <a:lvl1pPr>
              <a:lnSpc>
                <a:spcPct val="120000"/>
              </a:lnSpc>
              <a:defRPr sz="5600">
                <a:solidFill>
                  <a:srgbClr val="FFFFFF"/>
                </a:solidFill>
              </a:defRPr>
            </a:lvl1pPr>
          </a:lstStyle>
          <a:p>
            <a:r>
              <a:rPr lang="en-US" dirty="0"/>
              <a:t>Q3: Do movie releases cluster within certain periods of a year?</a:t>
            </a:r>
          </a:p>
          <a:p>
            <a:endParaRPr lang="en-US" dirty="0"/>
          </a:p>
        </p:txBody>
      </p:sp>
      <p:sp>
        <p:nvSpPr>
          <p:cNvPr id="141" name="presentation by eliah joe"/>
          <p:cNvSpPr txBox="1"/>
          <p:nvPr/>
        </p:nvSpPr>
        <p:spPr>
          <a:xfrm>
            <a:off x="2205313" y="1182059"/>
            <a:ext cx="3039294" cy="36862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t">
            <a:spAutoFit/>
          </a:bodyPr>
          <a:lstStyle>
            <a:lvl1pPr>
              <a:defRPr sz="1500" cap="all" spc="750">
                <a:solidFill>
                  <a:srgbClr val="FFFFFF"/>
                </a:solidFill>
              </a:defRPr>
            </a:lvl1pPr>
          </a:lstStyle>
          <a:p>
            <a:r>
              <a:rPr lang="en-US" dirty="0"/>
              <a:t>Design process</a:t>
            </a:r>
          </a:p>
        </p:txBody>
      </p:sp>
      <p:sp>
        <p:nvSpPr>
          <p:cNvPr id="142" name="Donec id elit non mi porta gravida at eget metus. Sed posuere consectetur est. Donec id elit non mi porta gravida at eget metus."/>
          <p:cNvSpPr txBox="1"/>
          <p:nvPr/>
        </p:nvSpPr>
        <p:spPr>
          <a:xfrm>
            <a:off x="2218338" y="5744712"/>
            <a:ext cx="19275333" cy="195047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buFont typeface="Arial"/>
              <a:buChar char="•"/>
            </a:pPr>
            <a:r>
              <a:rPr lang="en-US" sz="3200" dirty="0"/>
              <a:t>To fully understand whether movies cluster, we first decided to see the data as a whole. Through this, we could detect any consistent markings over time. A line graph depicting the revenue based on the year released was first implemented. </a:t>
            </a:r>
            <a:endParaRPr lang="en-US" dirty="0"/>
          </a:p>
        </p:txBody>
      </p:sp>
      <p:sp>
        <p:nvSpPr>
          <p:cNvPr id="143" name="Stable Vision"/>
          <p:cNvSpPr txBox="1"/>
          <p:nvPr/>
        </p:nvSpPr>
        <p:spPr>
          <a:xfrm>
            <a:off x="2207572" y="5116015"/>
            <a:ext cx="10701819" cy="6331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3200">
                <a:solidFill>
                  <a:srgbClr val="FFFFFF"/>
                </a:solidFill>
              </a:defRPr>
            </a:lvl1pPr>
          </a:lstStyle>
          <a:p>
            <a:r>
              <a:rPr lang="en-US" u="sng" dirty="0"/>
              <a:t>Visualization 1</a:t>
            </a:r>
          </a:p>
        </p:txBody>
      </p:sp>
      <p:sp>
        <p:nvSpPr>
          <p:cNvPr id="144" name="Donec id elit non mi porta gravida at eget metus. Sed posuere consectetur est. Donec id elit non mi porta gravida at eget metus."/>
          <p:cNvSpPr txBox="1"/>
          <p:nvPr/>
        </p:nvSpPr>
        <p:spPr>
          <a:xfrm>
            <a:off x="2219126" y="9618281"/>
            <a:ext cx="19275331" cy="1950470"/>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buFont typeface="Arial"/>
              <a:buChar char="•"/>
            </a:pPr>
            <a:r>
              <a:rPr lang="en-US" sz="3200" dirty="0"/>
              <a:t>This visualization focuses on years 2015-2019. The years 2020 and 2021 were filtered out due to the number of nulls. Here, we will be able to see the most popular months and seasons. We chose to look at the data by months to see granular trends.</a:t>
            </a:r>
            <a:endParaRPr lang="en-US" dirty="0"/>
          </a:p>
        </p:txBody>
      </p:sp>
      <p:sp>
        <p:nvSpPr>
          <p:cNvPr id="145" name="Effective execution"/>
          <p:cNvSpPr txBox="1"/>
          <p:nvPr/>
        </p:nvSpPr>
        <p:spPr>
          <a:xfrm>
            <a:off x="2237925" y="8989584"/>
            <a:ext cx="9521568" cy="633187"/>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3200">
                <a:solidFill>
                  <a:srgbClr val="FFFFFF"/>
                </a:solidFill>
              </a:defRPr>
            </a:lvl1pPr>
          </a:lstStyle>
          <a:p>
            <a:r>
              <a:rPr lang="en-US" u="sng" dirty="0"/>
              <a:t>Visualization 2</a:t>
            </a:r>
          </a:p>
        </p:txBody>
      </p:sp>
      <p:sp>
        <p:nvSpPr>
          <p:cNvPr id="4" name="Picture Placeholder 3">
            <a:extLst>
              <a:ext uri="{FF2B5EF4-FFF2-40B4-BE49-F238E27FC236}">
                <a16:creationId xmlns:a16="http://schemas.microsoft.com/office/drawing/2014/main" id="{19BAE332-988B-A683-CCB6-ADF4A7986CB6}"/>
              </a:ext>
            </a:extLst>
          </p:cNvPr>
          <p:cNvSpPr>
            <a:spLocks noGrp="1"/>
          </p:cNvSpPr>
          <p:nvPr>
            <p:ph type="pic" sz="quarter" idx="10"/>
          </p:nvPr>
        </p:nvSpPr>
        <p:spPr/>
      </p:sp>
    </p:spTree>
    <p:extLst>
      <p:ext uri="{BB962C8B-B14F-4D97-AF65-F5344CB8AC3E}">
        <p14:creationId xmlns:p14="http://schemas.microsoft.com/office/powerpoint/2010/main" val="35067433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Donec id elit non mi porta gravida at eget metus. Sed posuere consectetur est Donec id elit non mi porta gravida at eget metus. Sed posuere consectetur est"/>
          <p:cNvSpPr txBox="1"/>
          <p:nvPr/>
        </p:nvSpPr>
        <p:spPr>
          <a:xfrm>
            <a:off x="1052172" y="2367299"/>
            <a:ext cx="10677886" cy="581441"/>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algn="just"/>
            <a:endParaRPr lang="en-US" b="1" dirty="0">
              <a:solidFill>
                <a:schemeClr val="tx1">
                  <a:lumMod val="20000"/>
                  <a:lumOff val="80000"/>
                </a:schemeClr>
              </a:solidFill>
            </a:endParaRPr>
          </a:p>
        </p:txBody>
      </p:sp>
      <p:sp>
        <p:nvSpPr>
          <p:cNvPr id="251" name="Line"/>
          <p:cNvSpPr/>
          <p:nvPr/>
        </p:nvSpPr>
        <p:spPr>
          <a:xfrm flipV="1">
            <a:off x="1056662" y="2171700"/>
            <a:ext cx="17299918" cy="4520"/>
          </a:xfrm>
          <a:prstGeom prst="line">
            <a:avLst/>
          </a:prstGeom>
          <a:ln w="12700">
            <a:solidFill>
              <a:srgbClr val="4E5372"/>
            </a:solidFill>
            <a:custDash>
              <a:ds d="100000" sp="200000"/>
            </a:custDash>
          </a:ln>
        </p:spPr>
        <p:txBody>
          <a:bodyPr lIns="0" tIns="0" rIns="0" bIns="0" anchor="ctr"/>
          <a:lstStyle/>
          <a:p>
            <a:pPr algn="ctr">
              <a:lnSpc>
                <a:spcPct val="100000"/>
              </a:lnSpc>
              <a:defRPr sz="3200">
                <a:solidFill>
                  <a:srgbClr val="FFFFFF"/>
                </a:solidFill>
                <a:latin typeface="+mn-lt"/>
                <a:ea typeface="+mn-ea"/>
                <a:cs typeface="+mn-cs"/>
                <a:sym typeface="Helvetica Neue Medium"/>
              </a:defRPr>
            </a:pPr>
            <a:endParaRPr dirty="0"/>
          </a:p>
        </p:txBody>
      </p:sp>
      <p:sp>
        <p:nvSpPr>
          <p:cNvPr id="21" name="Our Core Services">
            <a:extLst>
              <a:ext uri="{FF2B5EF4-FFF2-40B4-BE49-F238E27FC236}">
                <a16:creationId xmlns:a16="http://schemas.microsoft.com/office/drawing/2014/main" id="{6AB0F374-ABC8-43BF-8B01-4F6E6BDA398C}"/>
              </a:ext>
            </a:extLst>
          </p:cNvPr>
          <p:cNvSpPr txBox="1"/>
          <p:nvPr/>
        </p:nvSpPr>
        <p:spPr>
          <a:xfrm>
            <a:off x="1056662" y="875756"/>
            <a:ext cx="13596598" cy="103111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lvl1pPr>
              <a:lnSpc>
                <a:spcPct val="120000"/>
              </a:lnSpc>
              <a:defRPr sz="5600">
                <a:solidFill>
                  <a:srgbClr val="FFFFFF"/>
                </a:solidFill>
              </a:defRPr>
            </a:lvl1pPr>
          </a:lstStyle>
          <a:p>
            <a:r>
              <a:rPr lang="en-US" dirty="0"/>
              <a:t>Revenue Based on Year &amp; Profit by Month </a:t>
            </a:r>
            <a:endParaRPr dirty="0"/>
          </a:p>
        </p:txBody>
      </p:sp>
      <p:sp>
        <p:nvSpPr>
          <p:cNvPr id="22" name="presentation by eliah joe">
            <a:extLst>
              <a:ext uri="{FF2B5EF4-FFF2-40B4-BE49-F238E27FC236}">
                <a16:creationId xmlns:a16="http://schemas.microsoft.com/office/drawing/2014/main" id="{0A77277A-C3F9-408B-90D5-0370A9D8E4E9}"/>
              </a:ext>
            </a:extLst>
          </p:cNvPr>
          <p:cNvSpPr txBox="1"/>
          <p:nvPr/>
        </p:nvSpPr>
        <p:spPr>
          <a:xfrm>
            <a:off x="1052172" y="469106"/>
            <a:ext cx="3948197" cy="368627"/>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spAutoFit/>
          </a:bodyPr>
          <a:lstStyle>
            <a:lvl1pPr>
              <a:defRPr sz="1500" cap="all" spc="750">
                <a:solidFill>
                  <a:srgbClr val="FFFFFF"/>
                </a:solidFill>
              </a:defRPr>
            </a:lvl1pPr>
          </a:lstStyle>
          <a:p>
            <a:r>
              <a:rPr lang="en-US" dirty="0"/>
              <a:t>Final visualization</a:t>
            </a:r>
            <a:endParaRPr dirty="0"/>
          </a:p>
        </p:txBody>
      </p:sp>
      <p:pic>
        <p:nvPicPr>
          <p:cNvPr id="2" name="Picture 2" descr="Chart, line chart&#10;&#10;Description automatically generated">
            <a:extLst>
              <a:ext uri="{FF2B5EF4-FFF2-40B4-BE49-F238E27FC236}">
                <a16:creationId xmlns:a16="http://schemas.microsoft.com/office/drawing/2014/main" id="{5B39117F-9ECB-9C70-309B-F8F8D4DFADC8}"/>
              </a:ext>
            </a:extLst>
          </p:cNvPr>
          <p:cNvPicPr>
            <a:picLocks noChangeAspect="1"/>
          </p:cNvPicPr>
          <p:nvPr/>
        </p:nvPicPr>
        <p:blipFill>
          <a:blip r:embed="rId3"/>
          <a:stretch>
            <a:fillRect/>
          </a:stretch>
        </p:blipFill>
        <p:spPr>
          <a:xfrm>
            <a:off x="275412" y="3139819"/>
            <a:ext cx="10323979" cy="6418169"/>
          </a:xfrm>
          <a:prstGeom prst="rect">
            <a:avLst/>
          </a:prstGeom>
          <a:ln w="57150">
            <a:solidFill>
              <a:schemeClr val="tx1"/>
            </a:solidFill>
          </a:ln>
        </p:spPr>
      </p:pic>
      <p:pic>
        <p:nvPicPr>
          <p:cNvPr id="3" name="Picture 3" descr="Chart, line chart&#10;&#10;Description automatically generated">
            <a:extLst>
              <a:ext uri="{FF2B5EF4-FFF2-40B4-BE49-F238E27FC236}">
                <a16:creationId xmlns:a16="http://schemas.microsoft.com/office/drawing/2014/main" id="{51DF2A15-94B2-D85A-6E14-27C3A7B4F74D}"/>
              </a:ext>
            </a:extLst>
          </p:cNvPr>
          <p:cNvPicPr>
            <a:picLocks noChangeAspect="1"/>
          </p:cNvPicPr>
          <p:nvPr/>
        </p:nvPicPr>
        <p:blipFill>
          <a:blip r:embed="rId4"/>
          <a:stretch>
            <a:fillRect/>
          </a:stretch>
        </p:blipFill>
        <p:spPr>
          <a:xfrm>
            <a:off x="10826195" y="5506502"/>
            <a:ext cx="13279530" cy="4051486"/>
          </a:xfrm>
          <a:prstGeom prst="rect">
            <a:avLst/>
          </a:prstGeom>
          <a:ln w="57150">
            <a:solidFill>
              <a:schemeClr val="tx1"/>
            </a:solidFill>
          </a:ln>
        </p:spPr>
      </p:pic>
      <p:pic>
        <p:nvPicPr>
          <p:cNvPr id="4" name="Picture 4" descr="Chart&#10;&#10;Description automatically generated">
            <a:extLst>
              <a:ext uri="{FF2B5EF4-FFF2-40B4-BE49-F238E27FC236}">
                <a16:creationId xmlns:a16="http://schemas.microsoft.com/office/drawing/2014/main" id="{77A26BC6-0CC5-500C-C17C-28F68870C0BD}"/>
              </a:ext>
            </a:extLst>
          </p:cNvPr>
          <p:cNvPicPr>
            <a:picLocks noChangeAspect="1"/>
          </p:cNvPicPr>
          <p:nvPr/>
        </p:nvPicPr>
        <p:blipFill>
          <a:blip r:embed="rId5"/>
          <a:stretch>
            <a:fillRect/>
          </a:stretch>
        </p:blipFill>
        <p:spPr>
          <a:xfrm>
            <a:off x="22498242" y="4572104"/>
            <a:ext cx="1607483" cy="700927"/>
          </a:xfrm>
          <a:prstGeom prst="rect">
            <a:avLst/>
          </a:prstGeom>
          <a:ln w="57150">
            <a:solidFill>
              <a:schemeClr val="tx1"/>
            </a:solidFill>
          </a:ln>
        </p:spPr>
      </p:pic>
      <p:sp>
        <p:nvSpPr>
          <p:cNvPr id="6" name="Donec id elit non mi porta gravida at eget metus. Sed posuere consectetur est. Donec id elit non mi porta gravida at eget metus.">
            <a:extLst>
              <a:ext uri="{FF2B5EF4-FFF2-40B4-BE49-F238E27FC236}">
                <a16:creationId xmlns:a16="http://schemas.microsoft.com/office/drawing/2014/main" id="{4E2CB23E-6615-1657-65C2-9086689D9366}"/>
              </a:ext>
            </a:extLst>
          </p:cNvPr>
          <p:cNvSpPr txBox="1"/>
          <p:nvPr/>
        </p:nvSpPr>
        <p:spPr>
          <a:xfrm>
            <a:off x="278026" y="10026780"/>
            <a:ext cx="10333039" cy="259064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buFont typeface="Arial"/>
              <a:buChar char="•"/>
            </a:pPr>
            <a:r>
              <a:rPr lang="en-US" sz="3200" dirty="0"/>
              <a:t>The revenue for the movie industry is increasing steadily. However, it was evident that there were no visible patterns over the time frame of the data aside from this. </a:t>
            </a:r>
          </a:p>
        </p:txBody>
      </p:sp>
      <p:sp>
        <p:nvSpPr>
          <p:cNvPr id="12" name="Donec id elit non mi porta gravida at eget metus. Sed posuere consectetur est. Donec id elit non mi porta gravida at eget metus.">
            <a:extLst>
              <a:ext uri="{FF2B5EF4-FFF2-40B4-BE49-F238E27FC236}">
                <a16:creationId xmlns:a16="http://schemas.microsoft.com/office/drawing/2014/main" id="{518C3787-2697-D837-7B18-009CD5DB6C8F}"/>
              </a:ext>
            </a:extLst>
          </p:cNvPr>
          <p:cNvSpPr txBox="1"/>
          <p:nvPr/>
        </p:nvSpPr>
        <p:spPr>
          <a:xfrm>
            <a:off x="10597121" y="10024930"/>
            <a:ext cx="13291391" cy="2590646"/>
          </a:xfrm>
          <a:prstGeom prst="rect">
            <a:avLst/>
          </a:prstGeom>
          <a:ln w="12700">
            <a:miter lim="400000"/>
          </a:ln>
          <a:extLst>
            <a:ext uri="{C572A759-6A51-4108-AA02-DFA0A04FC94B}">
              <ma14:wrappingTextBoxFlag xmlns:ma14="http://schemas.microsoft.com/office/mac/drawingml/2011/main" xmlns="" val="1"/>
            </a:ext>
          </a:extLst>
        </p:spPr>
        <p:txBody>
          <a:bodyPr wrap="square" lIns="50800" tIns="50800" rIns="50800" bIns="50800" anchor="t">
            <a:spAutoFit/>
          </a:bodyPr>
          <a:lstStyle/>
          <a:p>
            <a:pPr marL="457200" indent="-457200">
              <a:buFont typeface="Arial"/>
              <a:buChar char="•"/>
            </a:pPr>
            <a:r>
              <a:rPr lang="en-US" sz="3200" dirty="0"/>
              <a:t>The seasons most movies are released are the Summer and Winter, and the least amount being Fall. Profitability seasons vary by year, with all five years having the Summer or Winter season as their most profitable and the Fall as the least. </a:t>
            </a:r>
          </a:p>
        </p:txBody>
      </p:sp>
    </p:spTree>
    <p:extLst>
      <p:ext uri="{BB962C8B-B14F-4D97-AF65-F5344CB8AC3E}">
        <p14:creationId xmlns:p14="http://schemas.microsoft.com/office/powerpoint/2010/main" val="7615097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White">
  <a:themeElements>
    <a:clrScheme name="White">
      <a:dk1>
        <a:srgbClr val="BA722C"/>
      </a:dk1>
      <a:lt1>
        <a:srgbClr val="8EA5BA"/>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AB2F2"/>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AFS Final Presentation - UF LILA Team" id="{E2CFD3FF-B64B-604F-906A-941764DF396D}" vid="{F423B598-2216-2149-A50C-C61848BAB2EB}"/>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6AB2F2"/>
        </a:solidFill>
        <a:ln w="12700" cap="flat">
          <a:noFill/>
          <a:miter lim="400000"/>
        </a:ln>
        <a:effectLst/>
        <a:sp3d/>
      </a:spPr>
      <a:bodyPr rot="0" spcFirstLastPara="1" vertOverflow="overflow" horzOverflow="overflow" vert="horz" wrap="square" lIns="71437" tIns="71437" rIns="71437" bIns="71437"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30000"/>
          </a:lnSpc>
          <a:spcBef>
            <a:spcPts val="0"/>
          </a:spcBef>
          <a:spcAft>
            <a:spcPts val="0"/>
          </a:spcAft>
          <a:buClrTx/>
          <a:buSzTx/>
          <a:buFontTx/>
          <a:buNone/>
          <a:tabLst/>
          <a:defRPr kumimoji="0" sz="2700" b="0" i="0" u="none" strike="noStrike" cap="none" spc="0" normalizeH="0" baseline="0">
            <a:ln>
              <a:noFill/>
            </a:ln>
            <a:solidFill>
              <a:srgbClr val="8EA5BA"/>
            </a:solidFill>
            <a:effectLst/>
            <a:uFillTx/>
            <a:latin typeface="Lato Regular"/>
            <a:ea typeface="Lato Regular"/>
            <a:cs typeface="Lato Regular"/>
            <a:sym typeface="Lato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White</Template>
  <TotalTime>132</TotalTime>
  <Words>1553</Words>
  <Application>Microsoft Office PowerPoint</Application>
  <PresentationFormat>Custom</PresentationFormat>
  <Paragraphs>121</Paragraphs>
  <Slides>21</Slides>
  <Notes>14</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Ramsammy,Sage S</dc:creator>
  <cp:lastModifiedBy>Ramsammy,Sage S</cp:lastModifiedBy>
  <cp:revision>281</cp:revision>
  <dcterms:created xsi:type="dcterms:W3CDTF">2022-04-18T18:54:58Z</dcterms:created>
  <dcterms:modified xsi:type="dcterms:W3CDTF">2022-04-19T02:45:54Z</dcterms:modified>
</cp:coreProperties>
</file>

<file path=docProps/thumbnail.jpeg>
</file>